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1" r:id="rId7"/>
    <p:sldId id="280" r:id="rId8"/>
    <p:sldId id="282" r:id="rId9"/>
    <p:sldId id="283" r:id="rId10"/>
    <p:sldId id="257" r:id="rId11"/>
    <p:sldId id="258" r:id="rId12"/>
    <p:sldId id="259" r:id="rId13"/>
    <p:sldId id="261" r:id="rId14"/>
    <p:sldId id="262" r:id="rId15"/>
    <p:sldId id="263" r:id="rId16"/>
    <p:sldId id="264" r:id="rId17"/>
    <p:sldId id="265" r:id="rId18"/>
    <p:sldId id="266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6942" autoAdjust="0"/>
  </p:normalViewPr>
  <p:slideViewPr>
    <p:cSldViewPr>
      <p:cViewPr>
        <p:scale>
          <a:sx n="75" d="100"/>
          <a:sy n="75" d="100"/>
        </p:scale>
        <p:origin x="-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D448-0006-4D4A-9FE1-243D614B5579}" type="datetimeFigureOut">
              <a:rPr lang="ko-KR" altLang="en-US" smtClean="0"/>
              <a:t>2013-05-01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7A7B-7FD4-4BA4-A0D0-BC2EB74F7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558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D448-0006-4D4A-9FE1-243D614B5579}" type="datetimeFigureOut">
              <a:rPr lang="ko-KR" altLang="en-US" smtClean="0"/>
              <a:t>2013-05-01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7A7B-7FD4-4BA4-A0D0-BC2EB74F7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218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D448-0006-4D4A-9FE1-243D614B5579}" type="datetimeFigureOut">
              <a:rPr lang="ko-KR" altLang="en-US" smtClean="0"/>
              <a:t>2013-05-01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7A7B-7FD4-4BA4-A0D0-BC2EB74F7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906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D448-0006-4D4A-9FE1-243D614B5579}" type="datetimeFigureOut">
              <a:rPr lang="ko-KR" altLang="en-US" smtClean="0"/>
              <a:t>2013-05-01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7A7B-7FD4-4BA4-A0D0-BC2EB74F7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03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D448-0006-4D4A-9FE1-243D614B5579}" type="datetimeFigureOut">
              <a:rPr lang="ko-KR" altLang="en-US" smtClean="0"/>
              <a:t>2013-05-01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7A7B-7FD4-4BA4-A0D0-BC2EB74F7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101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D448-0006-4D4A-9FE1-243D614B5579}" type="datetimeFigureOut">
              <a:rPr lang="ko-KR" altLang="en-US" smtClean="0"/>
              <a:t>2013-05-01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7A7B-7FD4-4BA4-A0D0-BC2EB74F7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919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D448-0006-4D4A-9FE1-243D614B5579}" type="datetimeFigureOut">
              <a:rPr lang="ko-KR" altLang="en-US" smtClean="0"/>
              <a:t>2013-05-01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7A7B-7FD4-4BA4-A0D0-BC2EB74F7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756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D448-0006-4D4A-9FE1-243D614B5579}" type="datetimeFigureOut">
              <a:rPr lang="ko-KR" altLang="en-US" smtClean="0"/>
              <a:t>2013-05-01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7A7B-7FD4-4BA4-A0D0-BC2EB74F7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931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D448-0006-4D4A-9FE1-243D614B5579}" type="datetimeFigureOut">
              <a:rPr lang="ko-KR" altLang="en-US" smtClean="0"/>
              <a:t>2013-05-01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7A7B-7FD4-4BA4-A0D0-BC2EB74F7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44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D448-0006-4D4A-9FE1-243D614B5579}" type="datetimeFigureOut">
              <a:rPr lang="ko-KR" altLang="en-US" smtClean="0"/>
              <a:t>2013-05-01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7A7B-7FD4-4BA4-A0D0-BC2EB74F7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261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D448-0006-4D4A-9FE1-243D614B5579}" type="datetimeFigureOut">
              <a:rPr lang="ko-KR" altLang="en-US" smtClean="0"/>
              <a:t>2013-05-01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7A7B-7FD4-4BA4-A0D0-BC2EB74F7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446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3D448-0006-4D4A-9FE1-243D614B5579}" type="datetimeFigureOut">
              <a:rPr lang="ko-KR" altLang="en-US" smtClean="0"/>
              <a:t>2013-05-01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67A7B-7FD4-4BA4-A0D0-BC2EB74F7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263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guide.co.u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883" y="1196752"/>
            <a:ext cx="55502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latin typeface="Times New Roman" pitchFamily="18" charset="0"/>
                <a:cs typeface="Times New Roman" pitchFamily="18" charset="0"/>
              </a:rPr>
              <a:t>Heterogeneous Catalysis</a:t>
            </a:r>
          </a:p>
          <a:p>
            <a:r>
              <a:rPr lang="en-US" altLang="ko-KR" sz="4000" b="1" dirty="0" smtClean="0">
                <a:latin typeface="Times New Roman" pitchFamily="18" charset="0"/>
                <a:cs typeface="Times New Roman" pitchFamily="18" charset="0"/>
              </a:rPr>
              <a:t>&amp; Solid State Physics</a:t>
            </a:r>
            <a:endParaRPr lang="ko-KR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0" y="2636912"/>
            <a:ext cx="630019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52120" y="5589240"/>
            <a:ext cx="313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 err="1" smtClean="0">
                <a:latin typeface="Times New Roman" pitchFamily="18" charset="0"/>
                <a:cs typeface="Times New Roman" pitchFamily="18" charset="0"/>
              </a:rPr>
              <a:t>Dohyung</a:t>
            </a:r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Kim</a:t>
            </a:r>
          </a:p>
          <a:p>
            <a:pPr algn="r"/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May 2, 2013</a:t>
            </a:r>
            <a:endParaRPr lang="ko-KR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021288"/>
            <a:ext cx="3132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Physics 141A</a:t>
            </a:r>
            <a:endParaRPr lang="ko-KR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04993" y="116632"/>
            <a:ext cx="3534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latin typeface="Times New Roman" pitchFamily="18" charset="0"/>
                <a:cs typeface="Times New Roman" pitchFamily="18" charset="0"/>
              </a:rPr>
              <a:t>Volcano Curve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1960" y="1556792"/>
            <a:ext cx="4390433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Plot of reaction rate </a:t>
            </a:r>
            <a:r>
              <a:rPr lang="en-US" altLang="ko-KR" sz="16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property of a catalyst</a:t>
            </a:r>
          </a:p>
          <a:p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(e.g. Heat of adsorption)</a:t>
            </a:r>
          </a:p>
          <a:p>
            <a:pPr algn="ctr">
              <a:lnSpc>
                <a:spcPct val="150000"/>
              </a:lnSpc>
            </a:pP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altLang="ko-KR" sz="1600" b="1" dirty="0" smtClean="0">
                <a:latin typeface="Times New Roman" pitchFamily="18" charset="0"/>
                <a:cs typeface="Times New Roman" pitchFamily="18" charset="0"/>
              </a:rPr>
              <a:t>Volcano Shape</a:t>
            </a:r>
          </a:p>
          <a:p>
            <a:pPr algn="ctr">
              <a:lnSpc>
                <a:spcPct val="150000"/>
              </a:lnSpc>
            </a:pPr>
            <a:endParaRPr lang="en-US" altLang="ko-K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Sabatier Principle : The interaction between the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catalyst and the substrate should be “just right”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ile:Volcano pl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445964" cy="284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4259856"/>
            <a:ext cx="356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* Case of </a:t>
            </a:r>
            <a:r>
              <a:rPr lang="en-US" altLang="ko-KR" sz="900" dirty="0">
                <a:latin typeface="Times New Roman" pitchFamily="18" charset="0"/>
                <a:cs typeface="Times New Roman" pitchFamily="18" charset="0"/>
              </a:rPr>
              <a:t>decomposition of formic acid on transition </a:t>
            </a:r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metals</a:t>
            </a:r>
          </a:p>
          <a:p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ko-KR" sz="900" dirty="0">
                <a:latin typeface="Times New Roman" pitchFamily="18" charset="0"/>
                <a:cs typeface="Times New Roman" pitchFamily="18" charset="0"/>
              </a:rPr>
              <a:t>Karl </a:t>
            </a:r>
            <a:r>
              <a:rPr lang="en-US" altLang="ko-KR" sz="900" dirty="0" err="1">
                <a:latin typeface="Times New Roman" pitchFamily="18" charset="0"/>
                <a:cs typeface="Times New Roman" pitchFamily="18" charset="0"/>
              </a:rPr>
              <a:t>Kochloefl</a:t>
            </a:r>
            <a:r>
              <a:rPr lang="en-US" altLang="ko-KR" sz="900" dirty="0">
                <a:latin typeface="Times New Roman" pitchFamily="18" charset="0"/>
                <a:cs typeface="Times New Roman" pitchFamily="18" charset="0"/>
              </a:rPr>
              <a:t> (2005</a:t>
            </a:r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altLang="ko-KR" sz="900" dirty="0">
                <a:latin typeface="Times New Roman" pitchFamily="18" charset="0"/>
                <a:cs typeface="Times New Roman" pitchFamily="18" charset="0"/>
              </a:rPr>
              <a:t>"Heterogeneous Catalysis and Solid </a:t>
            </a:r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Catalysts“&gt;</a:t>
            </a:r>
            <a:endParaRPr lang="ko-KR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3897" y="5157192"/>
            <a:ext cx="7456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Activity related to various properties of a catalyst, mostly bulk properties.</a:t>
            </a:r>
          </a:p>
          <a:p>
            <a:pPr algn="ctr"/>
            <a:endParaRPr lang="en-US" altLang="ko-KR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ko-KR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ko-K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most fundamental parameter ?</a:t>
            </a:r>
            <a:endParaRPr lang="en-US" altLang="ko-K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아래쪽 화살표 9"/>
          <p:cNvSpPr/>
          <p:nvPr/>
        </p:nvSpPr>
        <p:spPr>
          <a:xfrm>
            <a:off x="4427984" y="5589272"/>
            <a:ext cx="252000" cy="2880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70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529" y="11663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err="1" smtClean="0">
                <a:latin typeface="Times New Roman" pitchFamily="18" charset="0"/>
                <a:cs typeface="Times New Roman" pitchFamily="18" charset="0"/>
              </a:rPr>
              <a:t>Bronsted</a:t>
            </a:r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-Evans-Polanyi(BEP) relation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8159" y="1340768"/>
            <a:ext cx="454432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Linear relationship between the activation energy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and dissociative chemisorption energy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Ea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(=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ko-KR" sz="1600" dirty="0" err="1" smtClean="0">
                <a:latin typeface="Times New Roman" pitchFamily="18" charset="0"/>
                <a:cs typeface="Times New Roman" pitchFamily="18" charset="0"/>
              </a:rPr>
              <a:t>ts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aΔE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+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4128" y="3429000"/>
            <a:ext cx="1911357" cy="498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ko-KR" sz="11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+ 2 * ↔ 2 A*</a:t>
            </a:r>
          </a:p>
        </p:txBody>
      </p:sp>
      <p:sp>
        <p:nvSpPr>
          <p:cNvPr id="3" name="자유형 2"/>
          <p:cNvSpPr/>
          <p:nvPr/>
        </p:nvSpPr>
        <p:spPr>
          <a:xfrm>
            <a:off x="6300192" y="4149080"/>
            <a:ext cx="1114425" cy="1914204"/>
          </a:xfrm>
          <a:custGeom>
            <a:avLst/>
            <a:gdLst>
              <a:gd name="connsiteX0" fmla="*/ 0 w 1114425"/>
              <a:gd name="connsiteY0" fmla="*/ 956942 h 1914204"/>
              <a:gd name="connsiteX1" fmla="*/ 385763 w 1114425"/>
              <a:gd name="connsiteY1" fmla="*/ 28254 h 1914204"/>
              <a:gd name="connsiteX2" fmla="*/ 1114425 w 1114425"/>
              <a:gd name="connsiteY2" fmla="*/ 1914204 h 191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4425" h="1914204">
                <a:moveTo>
                  <a:pt x="0" y="956942"/>
                </a:moveTo>
                <a:cubicBezTo>
                  <a:pt x="100013" y="412826"/>
                  <a:pt x="200026" y="-131290"/>
                  <a:pt x="385763" y="28254"/>
                </a:cubicBezTo>
                <a:cubicBezTo>
                  <a:pt x="571500" y="187798"/>
                  <a:pt x="1021556" y="1785617"/>
                  <a:pt x="1114425" y="1914204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7414617" y="6063284"/>
            <a:ext cx="6857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5614417" y="5106182"/>
            <a:ext cx="6857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5452197" y="5301208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ko-KR" sz="105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+ 2 * 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7443924" y="6080831"/>
            <a:ext cx="62715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2 A*</a:t>
            </a:r>
          </a:p>
        </p:txBody>
      </p:sp>
      <p:cxnSp>
        <p:nvCxnSpPr>
          <p:cNvPr id="17" name="직선 화살표 연결선 16"/>
          <p:cNvCxnSpPr/>
          <p:nvPr/>
        </p:nvCxnSpPr>
        <p:spPr>
          <a:xfrm flipV="1">
            <a:off x="6620319" y="4149080"/>
            <a:ext cx="0" cy="95710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>
            <a:off x="7635485" y="5106182"/>
            <a:ext cx="0" cy="95710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6591950" y="4613967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Ea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7596273" y="5400067"/>
            <a:ext cx="474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ΔE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59859" y="6093296"/>
            <a:ext cx="6814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Dissociative chemisorption energy determines the catalytic activity !</a:t>
            </a:r>
            <a:endParaRPr lang="en-US" altLang="ko-K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59859" y="1412776"/>
            <a:ext cx="4188300" cy="3432023"/>
            <a:chOff x="159859" y="1412776"/>
            <a:chExt cx="4188300" cy="343202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859" y="1412776"/>
              <a:ext cx="4188300" cy="323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907704" y="4613967"/>
              <a:ext cx="232948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Times New Roman" pitchFamily="18" charset="0"/>
                  <a:cs typeface="Times New Roman" pitchFamily="18" charset="0"/>
                </a:rPr>
                <a:t>&lt;</a:t>
              </a:r>
              <a:r>
                <a:rPr lang="en-US" altLang="ko-KR" sz="900" dirty="0" err="1" smtClean="0">
                  <a:latin typeface="Times New Roman" pitchFamily="18" charset="0"/>
                  <a:cs typeface="Times New Roman" pitchFamily="18" charset="0"/>
                </a:rPr>
                <a:t>Shengguan</a:t>
              </a:r>
              <a:r>
                <a:rPr lang="en-US" altLang="ko-KR" sz="900" dirty="0" smtClean="0">
                  <a:latin typeface="Times New Roman" pitchFamily="18" charset="0"/>
                  <a:cs typeface="Times New Roman" pitchFamily="18" charset="0"/>
                </a:rPr>
                <a:t> Wang et al., SLAC-PUB-14285&gt;</a:t>
              </a:r>
              <a:endParaRPr lang="ko-KR" altLang="en-US" sz="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483768" y="3429000"/>
              <a:ext cx="1584176" cy="498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030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529" y="11663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Simple Kinetic Models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7308" y="2698747"/>
            <a:ext cx="81291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Dissociative adsorption as RDS without strongly adsorbed A</a:t>
            </a:r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ko-K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ko-K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ea"/>
              <a:buAutoNum type="circleNumDbPlain"/>
            </a:pP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Dissociative adsorption as RDS with strongly adsorbed A</a:t>
            </a:r>
            <a:r>
              <a:rPr lang="en-US" altLang="ko-KR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ko-K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ko-K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ea"/>
              <a:buAutoNum type="circleNumDbPlain"/>
            </a:pP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Dissociative adsorption as RDS followed by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rxn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with strongly adsorbed B</a:t>
            </a:r>
          </a:p>
          <a:p>
            <a:pPr marL="342900" indent="-342900">
              <a:buFont typeface="+mj-ea"/>
              <a:buAutoNum type="circleNumDbPlain"/>
            </a:pPr>
            <a:endParaRPr lang="en-US" altLang="ko-K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568" y="4365104"/>
            <a:ext cx="2720617" cy="417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* RDS : Rate-determining step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3528" y="1486525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 + 2B ↔ 2AB</a:t>
            </a:r>
          </a:p>
        </p:txBody>
      </p:sp>
    </p:spTree>
    <p:extLst>
      <p:ext uri="{BB962C8B-B14F-4D97-AF65-F5344CB8AC3E}">
        <p14:creationId xmlns:p14="http://schemas.microsoft.com/office/powerpoint/2010/main" val="408720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529" y="11663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Simple Kinetic Models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0960" y="1196752"/>
            <a:ext cx="718863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Dissociative adsorption as RDS without strongly adsorbed A</a:t>
            </a:r>
            <a:r>
              <a:rPr lang="en-US" altLang="ko-KR" sz="12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ko-K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smtClean="0">
                <a:latin typeface="Times New Roman" pitchFamily="18" charset="0"/>
                <a:ea typeface="맑은 고딕"/>
                <a:cs typeface="Times New Roman" pitchFamily="18" charset="0"/>
              </a:rPr>
              <a:t>※ Assumption : Coverage of A</a:t>
            </a:r>
            <a:r>
              <a:rPr lang="en-US" altLang="ko-KR" sz="1000" dirty="0" smtClean="0">
                <a:latin typeface="Times New Roman" pitchFamily="18" charset="0"/>
                <a:ea typeface="맑은 고딕"/>
                <a:cs typeface="Times New Roman" pitchFamily="18" charset="0"/>
              </a:rPr>
              <a:t>2</a:t>
            </a:r>
            <a:r>
              <a:rPr lang="en-US" altLang="ko-KR" sz="1600" dirty="0" smtClean="0">
                <a:latin typeface="Times New Roman" pitchFamily="18" charset="0"/>
                <a:ea typeface="맑은 고딕"/>
                <a:cs typeface="Times New Roman" pitchFamily="18" charset="0"/>
              </a:rPr>
              <a:t> and B on the surface is negligible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en-US" altLang="ko-KR" sz="1600" dirty="0" smtClean="0">
                <a:latin typeface="Times New Roman" pitchFamily="18" charset="0"/>
                <a:ea typeface="맑은 고딕"/>
                <a:cs typeface="Times New Roman" pitchFamily="18" charset="0"/>
              </a:rPr>
              <a:t> Ex&gt; Ammonia synthesis</a:t>
            </a:r>
            <a:endParaRPr lang="en-US" altLang="ko-KR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495798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Step 1 - A</a:t>
            </a:r>
            <a:r>
              <a:rPr lang="en-US" altLang="ko-KR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 + 2* ↔ 2A*</a:t>
            </a:r>
          </a:p>
          <a:p>
            <a:pPr algn="ctr"/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Step 2 - A* + B ↔ AB + *</a:t>
            </a:r>
          </a:p>
          <a:p>
            <a:pPr algn="ctr"/>
            <a:r>
              <a:rPr lang="en-US" altLang="ko-KR" sz="1600" b="1" dirty="0" smtClean="0">
                <a:latin typeface="Times New Roman" pitchFamily="18" charset="0"/>
                <a:cs typeface="Times New Roman" pitchFamily="18" charset="0"/>
              </a:rPr>
              <a:t>(* : active site)</a:t>
            </a:r>
            <a:endParaRPr lang="en-US" altLang="ko-KR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4789564" y="1895834"/>
            <a:ext cx="2653891" cy="2181238"/>
            <a:chOff x="3792834" y="2471898"/>
            <a:chExt cx="3528607" cy="2434640"/>
          </a:xfrm>
        </p:grpSpPr>
        <p:sp>
          <p:nvSpPr>
            <p:cNvPr id="8" name="자유형 7"/>
            <p:cNvSpPr/>
            <p:nvPr/>
          </p:nvSpPr>
          <p:spPr>
            <a:xfrm>
              <a:off x="5169666" y="2471898"/>
              <a:ext cx="1114425" cy="1914204"/>
            </a:xfrm>
            <a:custGeom>
              <a:avLst/>
              <a:gdLst>
                <a:gd name="connsiteX0" fmla="*/ 0 w 1114425"/>
                <a:gd name="connsiteY0" fmla="*/ 956942 h 1914204"/>
                <a:gd name="connsiteX1" fmla="*/ 385763 w 1114425"/>
                <a:gd name="connsiteY1" fmla="*/ 28254 h 1914204"/>
                <a:gd name="connsiteX2" fmla="*/ 1114425 w 1114425"/>
                <a:gd name="connsiteY2" fmla="*/ 1914204 h 191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4425" h="1914204">
                  <a:moveTo>
                    <a:pt x="0" y="956942"/>
                  </a:moveTo>
                  <a:cubicBezTo>
                    <a:pt x="100013" y="412826"/>
                    <a:pt x="200026" y="-131290"/>
                    <a:pt x="385763" y="28254"/>
                  </a:cubicBezTo>
                  <a:cubicBezTo>
                    <a:pt x="571500" y="187798"/>
                    <a:pt x="1021556" y="1785617"/>
                    <a:pt x="1114425" y="1914204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연결선 8"/>
            <p:cNvCxnSpPr/>
            <p:nvPr/>
          </p:nvCxnSpPr>
          <p:spPr>
            <a:xfrm>
              <a:off x="6284091" y="4386102"/>
              <a:ext cx="68577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4483891" y="3429000"/>
              <a:ext cx="68577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직사각형 10"/>
            <p:cNvSpPr/>
            <p:nvPr/>
          </p:nvSpPr>
          <p:spPr>
            <a:xfrm>
              <a:off x="3792834" y="3459816"/>
              <a:ext cx="2027340" cy="41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altLang="ko-KR" sz="105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ko-KR" dirty="0" smtClean="0">
                  <a:latin typeface="Times New Roman" pitchFamily="18" charset="0"/>
                  <a:cs typeface="Times New Roman" pitchFamily="18" charset="0"/>
                </a:rPr>
                <a:t> + 2 * + 2B </a:t>
              </a:r>
              <a:endParaRPr lang="ko-KR" altLang="en-US" dirty="0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5803409" y="4339709"/>
              <a:ext cx="1518032" cy="5668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dirty="0" smtClean="0">
                  <a:latin typeface="Times New Roman" pitchFamily="18" charset="0"/>
                  <a:cs typeface="Times New Roman" pitchFamily="18" charset="0"/>
                </a:rPr>
                <a:t>2 A* + 2B</a:t>
              </a:r>
            </a:p>
          </p:txBody>
        </p:sp>
      </p:grpSp>
      <p:sp>
        <p:nvSpPr>
          <p:cNvPr id="20" name="자유형 19"/>
          <p:cNvSpPr/>
          <p:nvPr/>
        </p:nvSpPr>
        <p:spPr>
          <a:xfrm>
            <a:off x="7180711" y="3065836"/>
            <a:ext cx="1385888" cy="530050"/>
          </a:xfrm>
          <a:custGeom>
            <a:avLst/>
            <a:gdLst>
              <a:gd name="connsiteX0" fmla="*/ 0 w 1385888"/>
              <a:gd name="connsiteY0" fmla="*/ 530050 h 530050"/>
              <a:gd name="connsiteX1" fmla="*/ 171450 w 1385888"/>
              <a:gd name="connsiteY1" fmla="*/ 244300 h 530050"/>
              <a:gd name="connsiteX2" fmla="*/ 342900 w 1385888"/>
              <a:gd name="connsiteY2" fmla="*/ 401463 h 530050"/>
              <a:gd name="connsiteX3" fmla="*/ 542925 w 1385888"/>
              <a:gd name="connsiteY3" fmla="*/ 387175 h 530050"/>
              <a:gd name="connsiteX4" fmla="*/ 714375 w 1385888"/>
              <a:gd name="connsiteY4" fmla="*/ 1413 h 530050"/>
              <a:gd name="connsiteX5" fmla="*/ 885825 w 1385888"/>
              <a:gd name="connsiteY5" fmla="*/ 258588 h 530050"/>
              <a:gd name="connsiteX6" fmla="*/ 1385888 w 1385888"/>
              <a:gd name="connsiteY6" fmla="*/ 301450 h 53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888" h="530050">
                <a:moveTo>
                  <a:pt x="0" y="530050"/>
                </a:moveTo>
                <a:cubicBezTo>
                  <a:pt x="57150" y="397890"/>
                  <a:pt x="114300" y="265731"/>
                  <a:pt x="171450" y="244300"/>
                </a:cubicBezTo>
                <a:cubicBezTo>
                  <a:pt x="228600" y="222869"/>
                  <a:pt x="280988" y="377651"/>
                  <a:pt x="342900" y="401463"/>
                </a:cubicBezTo>
                <a:cubicBezTo>
                  <a:pt x="404812" y="425275"/>
                  <a:pt x="481013" y="453850"/>
                  <a:pt x="542925" y="387175"/>
                </a:cubicBezTo>
                <a:cubicBezTo>
                  <a:pt x="604838" y="320500"/>
                  <a:pt x="657225" y="22844"/>
                  <a:pt x="714375" y="1413"/>
                </a:cubicBezTo>
                <a:cubicBezTo>
                  <a:pt x="771525" y="-20018"/>
                  <a:pt x="773906" y="208582"/>
                  <a:pt x="885825" y="258588"/>
                </a:cubicBezTo>
                <a:cubicBezTo>
                  <a:pt x="997744" y="308594"/>
                  <a:pt x="1293019" y="289544"/>
                  <a:pt x="1385888" y="30145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7824305" y="3284984"/>
            <a:ext cx="121219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2AB + 2 * </a:t>
            </a:r>
          </a:p>
        </p:txBody>
      </p:sp>
      <p:cxnSp>
        <p:nvCxnSpPr>
          <p:cNvPr id="24" name="직선 화살표 연결선 23"/>
          <p:cNvCxnSpPr/>
          <p:nvPr/>
        </p:nvCxnSpPr>
        <p:spPr>
          <a:xfrm flipV="1">
            <a:off x="6066658" y="1895834"/>
            <a:ext cx="0" cy="8574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6157716" y="1711168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Ea</a:t>
            </a:r>
            <a:endParaRPr lang="ko-KR" altLang="en-US" dirty="0"/>
          </a:p>
        </p:txBody>
      </p:sp>
      <p:cxnSp>
        <p:nvCxnSpPr>
          <p:cNvPr id="26" name="직선 화살표 연결선 25"/>
          <p:cNvCxnSpPr/>
          <p:nvPr/>
        </p:nvCxnSpPr>
        <p:spPr>
          <a:xfrm>
            <a:off x="6722952" y="2780928"/>
            <a:ext cx="0" cy="8386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6683740" y="2956319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ΔE</a:t>
            </a:r>
            <a:r>
              <a:rPr lang="en-US" altLang="ko-KR" sz="1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79512" y="5049039"/>
                <a:ext cx="2780505" cy="364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altLang="ko-KR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ko-KR" sz="1600" b="0" i="1" smtClean="0"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altLang="ko-KR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ko-KR" altLang="en-US" sz="1600" b="0" i="1" smtClean="0">
                              <a:latin typeface="Cambria Math"/>
                            </a:rPr>
                            <m:t>𝜃</m:t>
                          </m:r>
                          <m:r>
                            <a:rPr lang="en-US" altLang="ko-KR" sz="1600" b="0" i="1" smtClean="0">
                              <a:latin typeface="Cambria Math"/>
                            </a:rPr>
                            <m:t>∗</m:t>
                          </m:r>
                        </m:e>
                        <m:sup>
                          <m:r>
                            <a:rPr lang="en-US" altLang="ko-KR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ko-KR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ko-KR" altLang="en-US" sz="1600" b="0" i="1" smtClean="0">
                              <a:latin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altLang="ko-KR" sz="1600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049039"/>
                <a:ext cx="2780505" cy="3646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91097" y="5447674"/>
                <a:ext cx="4795222" cy="933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ko-KR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altLang="ko-KR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ko-KR" sz="1600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ko-KR" sz="16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  <m:sSub>
                        <m:sSubPr>
                          <m:ctrlPr>
                            <a:rPr lang="en-US" altLang="ko-KR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altLang="ko-KR" sz="16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sz="1600" b="0" i="1" smtClean="0">
                                      <a:latin typeface="Cambria Math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16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6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600" b="0" i="1" smtClean="0"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altLang="ko-KR" sz="16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600" b="0" i="1" smtClean="0">
                                                  <a:latin typeface="Cambria Math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600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ko-KR" altLang="en-US" sz="1600" b="0" i="1" smtClean="0">
                                          <a:latin typeface="Cambria Math"/>
                                        </a:rPr>
                                        <m:t>𝛾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6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600" b="0" i="1" smtClean="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lang="en-US" altLang="ko-KR" sz="1600" b="0" i="1" smtClean="0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ko-KR" sz="16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∆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ko-KR" sz="1600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600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600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altLang="ko-KR" sz="1600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600" b="0" i="1" smtClean="0">
                                                      <a:latin typeface="Cambria Math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600" b="0" i="1" smtClean="0">
                                                      <a:latin typeface="Cambria Math"/>
                                                    </a:rPr>
                                                    <m:t>𝐵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ko-KR" sz="16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600" b="0" i="1" smtClean="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lang="en-US" altLang="ko-KR" sz="1600" b="0" i="1" smtClean="0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ko-KR" sz="1600" b="0" i="1" smtClean="0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ko-KR" sz="16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∆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ko-KR" sz="1600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600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𝐸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600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altLang="ko-KR" sz="1600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600" b="0" i="1" smtClean="0">
                                                      <a:latin typeface="Cambria Math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600" b="0" i="1" smtClean="0">
                                                      <a:latin typeface="Cambria Math"/>
                                                    </a:rPr>
                                                    <m:t>𝐵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ko-KR" sz="1600" b="0" i="1" smtClean="0"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ko-KR" altLang="en-US" sz="1600" dirty="0"/>
                            <m:t> </m:t>
                          </m:r>
                        </m:e>
                        <m:sup>
                          <m:r>
                            <a:rPr lang="en-US" altLang="ko-KR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1600" b="0" i="1" smtClean="0">
                          <a:latin typeface="Cambria Math"/>
                        </a:rPr>
                        <m:t>(1−</m:t>
                      </m:r>
                      <m:r>
                        <a:rPr lang="ko-KR" altLang="en-US" sz="1600" b="0" i="1" smtClean="0">
                          <a:latin typeface="Cambria Math"/>
                        </a:rPr>
                        <m:t>𝛾</m:t>
                      </m:r>
                      <m:r>
                        <a:rPr lang="en-US" altLang="ko-KR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97" y="5447674"/>
                <a:ext cx="4795222" cy="9336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80"/>
            <a:ext cx="383261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870499" y="6525344"/>
            <a:ext cx="30219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&lt;T. </a:t>
            </a:r>
            <a:r>
              <a:rPr lang="en-US" altLang="ko-KR" sz="900" dirty="0" err="1" smtClean="0">
                <a:latin typeface="Times New Roman" pitchFamily="18" charset="0"/>
                <a:cs typeface="Times New Roman" pitchFamily="18" charset="0"/>
              </a:rPr>
              <a:t>Bligaard</a:t>
            </a:r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 et al., Journal of Catalysis 224(2004), 206-217&gt;</a:t>
            </a:r>
            <a:endParaRPr lang="ko-KR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/>
              <p:cNvSpPr/>
              <p:nvPr/>
            </p:nvSpPr>
            <p:spPr>
              <a:xfrm>
                <a:off x="3374207" y="5034662"/>
                <a:ext cx="102213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/>
                      </a:rPr>
                      <m:t>(</m:t>
                    </m:r>
                    <m:r>
                      <a:rPr lang="ko-KR" altLang="en-US" sz="1600" i="1">
                        <a:latin typeface="Cambria Math"/>
                      </a:rPr>
                      <m:t>𝛾</m:t>
                    </m:r>
                  </m:oMath>
                </a14:m>
                <a:r>
                  <a:rPr lang="ko-KR" altLang="en-US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ko-KR" sz="1600" dirty="0" smtClean="0">
                    <a:latin typeface="Times New Roman" pitchFamily="18" charset="0"/>
                    <a:cs typeface="Times New Roman" pitchFamily="18" charset="0"/>
                  </a:rPr>
                  <a:t>= Q/K)</a:t>
                </a:r>
                <a:endParaRPr lang="ko-KR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직사각형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207" y="5034662"/>
                <a:ext cx="1022139" cy="338554"/>
              </a:xfrm>
              <a:prstGeom prst="rect">
                <a:avLst/>
              </a:prstGeom>
              <a:blipFill rotWithShape="1">
                <a:blip r:embed="rId5"/>
                <a:stretch>
                  <a:fillRect l="-599" t="-5455" r="-1198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61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529" y="11663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Simple Kinetic Models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0960" y="1196752"/>
            <a:ext cx="71886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Dissociative adsorption as RDS without strongly adsorbed A</a:t>
            </a:r>
            <a:r>
              <a:rPr lang="en-US" altLang="ko-KR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ko-K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44" y="1830016"/>
            <a:ext cx="3277484" cy="209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973955" y="3846240"/>
            <a:ext cx="30219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&lt;T. </a:t>
            </a:r>
            <a:r>
              <a:rPr lang="en-US" altLang="ko-KR" sz="900" dirty="0" err="1" smtClean="0">
                <a:latin typeface="Times New Roman" pitchFamily="18" charset="0"/>
                <a:cs typeface="Times New Roman" pitchFamily="18" charset="0"/>
              </a:rPr>
              <a:t>Bligaard</a:t>
            </a:r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 et al., Journal of Catalysis 224(2004), 206-217&gt;</a:t>
            </a:r>
            <a:endParaRPr lang="ko-KR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오른쪽 화살표 2"/>
          <p:cNvSpPr/>
          <p:nvPr/>
        </p:nvSpPr>
        <p:spPr>
          <a:xfrm flipH="1">
            <a:off x="2202710" y="2838128"/>
            <a:ext cx="929130" cy="1440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11960" y="1911023"/>
                <a:ext cx="472437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en-US" altLang="ko-KR" sz="1600" dirty="0" smtClean="0">
                    <a:latin typeface="Times New Roman" pitchFamily="18" charset="0"/>
                    <a:cs typeface="Times New Roman" pitchFamily="18" charset="0"/>
                  </a:rPr>
                  <a:t>Choice of catalyst depends on deviation from </a:t>
                </a:r>
                <a:r>
                  <a:rPr lang="en-US" altLang="ko-KR" sz="1600" dirty="0" err="1" smtClean="0">
                    <a:latin typeface="Times New Roman" pitchFamily="18" charset="0"/>
                    <a:cs typeface="Times New Roman" pitchFamily="18" charset="0"/>
                  </a:rPr>
                  <a:t>equil</a:t>
                </a:r>
                <a:r>
                  <a:rPr lang="en-US" altLang="ko-KR" sz="1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§"/>
                </a:pPr>
                <a:endParaRPr lang="en-US" altLang="ko-KR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en-US" altLang="ko-KR" sz="1600" dirty="0" smtClean="0">
                    <a:latin typeface="Times New Roman" pitchFamily="18" charset="0"/>
                    <a:cs typeface="Times New Roman" pitchFamily="18" charset="0"/>
                  </a:rPr>
                  <a:t>More exothermic </a:t>
                </a:r>
                <a:r>
                  <a:rPr lang="en-US" altLang="ko-KR" sz="1600" dirty="0" smtClean="0">
                    <a:latin typeface="Times New Roman"/>
                    <a:ea typeface="맑은 고딕"/>
                    <a:cs typeface="Times New Roman"/>
                  </a:rPr>
                  <a:t>→ Larger </a:t>
                </a:r>
                <a:r>
                  <a:rPr lang="en-US" altLang="ko-KR" sz="1600" dirty="0" err="1" smtClean="0">
                    <a:latin typeface="Times New Roman"/>
                    <a:ea typeface="맑은 고딕"/>
                    <a:cs typeface="Times New Roman"/>
                  </a:rPr>
                  <a:t>Keq</a:t>
                </a:r>
                <a:r>
                  <a:rPr lang="en-US" altLang="ko-KR" sz="1600" dirty="0">
                    <a:latin typeface="Times New Roman"/>
                    <a:cs typeface="Times New Roman"/>
                  </a:rPr>
                  <a:t> → </a:t>
                </a:r>
                <a:r>
                  <a:rPr lang="en-US" altLang="ko-KR" sz="1600" dirty="0" smtClean="0">
                    <a:latin typeface="Times New Roman"/>
                    <a:cs typeface="Times New Roman"/>
                  </a:rPr>
                  <a:t>Smaller </a:t>
                </a:r>
                <a14:m>
                  <m:oMath xmlns:m="http://schemas.openxmlformats.org/officeDocument/2006/math">
                    <m:r>
                      <a:rPr lang="ko-KR" altLang="en-US" sz="1600" i="1" smtClean="0">
                        <a:latin typeface="Cambria Math"/>
                        <a:cs typeface="Times New Roman"/>
                      </a:rPr>
                      <m:t>𝛾</m:t>
                    </m:r>
                  </m:oMath>
                </a14:m>
                <a:endParaRPr lang="en-US" altLang="ko-KR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ko-KR" sz="16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altLang="ko-KR" sz="1600" dirty="0" smtClean="0">
                    <a:latin typeface="Times New Roman"/>
                    <a:cs typeface="Times New Roman"/>
                  </a:rPr>
                  <a:t>→ Stronger dissociative chemisorption catalyst</a:t>
                </a:r>
                <a:endParaRPr lang="en-US" altLang="ko-KR" sz="16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911023"/>
                <a:ext cx="4724370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516" b="-11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575" y="3861048"/>
            <a:ext cx="3239976" cy="2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47572" y="6374185"/>
            <a:ext cx="32688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&lt;C. J. H. Jacobsen et al., Journal of Catalysis 205(2002), 382-387&gt;</a:t>
            </a:r>
            <a:endParaRPr lang="ko-KR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134" y="4595754"/>
            <a:ext cx="3579826" cy="417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Times New Roman" pitchFamily="18" charset="0"/>
                <a:cs typeface="Times New Roman" pitchFamily="18" charset="0"/>
              </a:rPr>
              <a:t>Optimal catalyst in ammonia synthesis</a:t>
            </a:r>
          </a:p>
        </p:txBody>
      </p:sp>
      <p:sp>
        <p:nvSpPr>
          <p:cNvPr id="5" name="오른쪽 화살표 4"/>
          <p:cNvSpPr/>
          <p:nvPr/>
        </p:nvSpPr>
        <p:spPr>
          <a:xfrm>
            <a:off x="2987824" y="5157192"/>
            <a:ext cx="1152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83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529" y="11663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Simple Kinetic Models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0960" y="1196752"/>
            <a:ext cx="7111690" cy="498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Dissociative adsorption as RDS without strongly adsorbed 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73955" y="3846240"/>
            <a:ext cx="30219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&lt;T. </a:t>
            </a:r>
            <a:r>
              <a:rPr lang="en-US" altLang="ko-KR" sz="900" dirty="0" err="1" smtClean="0">
                <a:latin typeface="Times New Roman" pitchFamily="18" charset="0"/>
                <a:cs typeface="Times New Roman" pitchFamily="18" charset="0"/>
              </a:rPr>
              <a:t>Bligaard</a:t>
            </a:r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 et al., Journal of Catalysis 224(2004), 206-217&gt;</a:t>
            </a:r>
            <a:endParaRPr lang="ko-KR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11960" y="1911023"/>
                <a:ext cx="3541354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en-US" altLang="ko-KR" sz="1600" dirty="0" smtClean="0">
                    <a:latin typeface="Times New Roman" pitchFamily="18" charset="0"/>
                    <a:cs typeface="Times New Roman" pitchFamily="18" charset="0"/>
                  </a:rPr>
                  <a:t>Dependence on  T : modest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§"/>
                </a:pPr>
                <a:endParaRPr lang="en-US" altLang="ko-KR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en-US" altLang="ko-KR" sz="1600" dirty="0" smtClean="0">
                    <a:latin typeface="Times New Roman" pitchFamily="18" charset="0"/>
                    <a:cs typeface="Times New Roman" pitchFamily="18" charset="0"/>
                  </a:rPr>
                  <a:t>Low temp process for noble catalysts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ko-KR" sz="1600" dirty="0" smtClean="0">
                    <a:latin typeface="Times New Roman" pitchFamily="18" charset="0"/>
                    <a:cs typeface="Times New Roman" pitchFamily="18" charset="0"/>
                  </a:rPr>
                  <a:t>     (smaller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sz="16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ko-KR" sz="16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altLang="ko-KR" sz="160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sz="16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911023"/>
                <a:ext cx="3541354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688" b="-11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1962"/>
            <a:ext cx="2997207" cy="214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40" y="4278040"/>
            <a:ext cx="2990159" cy="220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211960" y="4331234"/>
            <a:ext cx="2937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Dependence on  P : negligible</a:t>
            </a:r>
          </a:p>
        </p:txBody>
      </p:sp>
    </p:spTree>
    <p:extLst>
      <p:ext uri="{BB962C8B-B14F-4D97-AF65-F5344CB8AC3E}">
        <p14:creationId xmlns:p14="http://schemas.microsoft.com/office/powerpoint/2010/main" val="131010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529" y="11663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Simple Kinetic Models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0960" y="1196752"/>
            <a:ext cx="6871240" cy="498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SzPct val="100000"/>
              <a:buFont typeface="+mj-ea"/>
              <a:buAutoNum type="circleNumDbPlain" startAt="2"/>
            </a:pPr>
            <a:r>
              <a:rPr lang="en-US" altLang="ko-KR" sz="2000" b="1" dirty="0">
                <a:latin typeface="Times New Roman" pitchFamily="18" charset="0"/>
                <a:cs typeface="Times New Roman" pitchFamily="18" charset="0"/>
              </a:rPr>
              <a:t>Dissociative adsorption as RDS with strongly adsorbed 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1772816"/>
            <a:ext cx="4248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Step 1 - A</a:t>
            </a:r>
            <a:r>
              <a:rPr lang="en-US" altLang="ko-KR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 + * ↔ A</a:t>
            </a:r>
            <a:r>
              <a:rPr lang="en-US" altLang="ko-KR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 algn="ctr"/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Step 2(RDS) - </a:t>
            </a: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ko-KR" sz="1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* + * ↔ 2A*</a:t>
            </a:r>
          </a:p>
          <a:p>
            <a:pPr algn="ctr"/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Step 3 - A* + B ↔ AB + *</a:t>
            </a:r>
          </a:p>
          <a:p>
            <a:pPr algn="ctr"/>
            <a:r>
              <a:rPr lang="en-US" altLang="ko-KR" sz="1600" b="1" dirty="0" smtClean="0">
                <a:latin typeface="Times New Roman" pitchFamily="18" charset="0"/>
                <a:cs typeface="Times New Roman" pitchFamily="18" charset="0"/>
              </a:rPr>
              <a:t>(* : active site)</a:t>
            </a:r>
            <a:endParaRPr lang="en-US" altLang="ko-KR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자유형 11"/>
          <p:cNvSpPr/>
          <p:nvPr/>
        </p:nvSpPr>
        <p:spPr>
          <a:xfrm>
            <a:off x="5854117" y="1908561"/>
            <a:ext cx="809139" cy="1702243"/>
          </a:xfrm>
          <a:custGeom>
            <a:avLst/>
            <a:gdLst>
              <a:gd name="connsiteX0" fmla="*/ 0 w 1114425"/>
              <a:gd name="connsiteY0" fmla="*/ 956942 h 1914204"/>
              <a:gd name="connsiteX1" fmla="*/ 385763 w 1114425"/>
              <a:gd name="connsiteY1" fmla="*/ 28254 h 1914204"/>
              <a:gd name="connsiteX2" fmla="*/ 1114425 w 1114425"/>
              <a:gd name="connsiteY2" fmla="*/ 1914204 h 1914204"/>
              <a:gd name="connsiteX0" fmla="*/ 0 w 1075829"/>
              <a:gd name="connsiteY0" fmla="*/ 1639356 h 1899998"/>
              <a:gd name="connsiteX1" fmla="*/ 347167 w 1075829"/>
              <a:gd name="connsiteY1" fmla="*/ 14048 h 1899998"/>
              <a:gd name="connsiteX2" fmla="*/ 1075829 w 1075829"/>
              <a:gd name="connsiteY2" fmla="*/ 1899998 h 189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5829" h="1899998">
                <a:moveTo>
                  <a:pt x="0" y="1639356"/>
                </a:moveTo>
                <a:cubicBezTo>
                  <a:pt x="100013" y="1095240"/>
                  <a:pt x="161430" y="-145496"/>
                  <a:pt x="347167" y="14048"/>
                </a:cubicBezTo>
                <a:cubicBezTo>
                  <a:pt x="532904" y="173592"/>
                  <a:pt x="982960" y="1771411"/>
                  <a:pt x="1075829" y="1899998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연결선 12"/>
          <p:cNvCxnSpPr/>
          <p:nvPr/>
        </p:nvCxnSpPr>
        <p:spPr>
          <a:xfrm>
            <a:off x="6663257" y="3610804"/>
            <a:ext cx="5157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3851920" y="2852936"/>
            <a:ext cx="1524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ko-KR" sz="105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+ 2 * + 2B 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6301732" y="3569240"/>
            <a:ext cx="1141723" cy="507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2 A* + 2B</a:t>
            </a:r>
          </a:p>
        </p:txBody>
      </p:sp>
      <p:sp>
        <p:nvSpPr>
          <p:cNvPr id="18" name="자유형 17"/>
          <p:cNvSpPr/>
          <p:nvPr/>
        </p:nvSpPr>
        <p:spPr>
          <a:xfrm>
            <a:off x="7180711" y="3065836"/>
            <a:ext cx="1385888" cy="530050"/>
          </a:xfrm>
          <a:custGeom>
            <a:avLst/>
            <a:gdLst>
              <a:gd name="connsiteX0" fmla="*/ 0 w 1385888"/>
              <a:gd name="connsiteY0" fmla="*/ 530050 h 530050"/>
              <a:gd name="connsiteX1" fmla="*/ 171450 w 1385888"/>
              <a:gd name="connsiteY1" fmla="*/ 244300 h 530050"/>
              <a:gd name="connsiteX2" fmla="*/ 342900 w 1385888"/>
              <a:gd name="connsiteY2" fmla="*/ 401463 h 530050"/>
              <a:gd name="connsiteX3" fmla="*/ 542925 w 1385888"/>
              <a:gd name="connsiteY3" fmla="*/ 387175 h 530050"/>
              <a:gd name="connsiteX4" fmla="*/ 714375 w 1385888"/>
              <a:gd name="connsiteY4" fmla="*/ 1413 h 530050"/>
              <a:gd name="connsiteX5" fmla="*/ 885825 w 1385888"/>
              <a:gd name="connsiteY5" fmla="*/ 258588 h 530050"/>
              <a:gd name="connsiteX6" fmla="*/ 1385888 w 1385888"/>
              <a:gd name="connsiteY6" fmla="*/ 301450 h 53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888" h="530050">
                <a:moveTo>
                  <a:pt x="0" y="530050"/>
                </a:moveTo>
                <a:cubicBezTo>
                  <a:pt x="57150" y="397890"/>
                  <a:pt x="114300" y="265731"/>
                  <a:pt x="171450" y="244300"/>
                </a:cubicBezTo>
                <a:cubicBezTo>
                  <a:pt x="228600" y="222869"/>
                  <a:pt x="280988" y="377651"/>
                  <a:pt x="342900" y="401463"/>
                </a:cubicBezTo>
                <a:cubicBezTo>
                  <a:pt x="404812" y="425275"/>
                  <a:pt x="481013" y="453850"/>
                  <a:pt x="542925" y="387175"/>
                </a:cubicBezTo>
                <a:cubicBezTo>
                  <a:pt x="604838" y="320500"/>
                  <a:pt x="657225" y="22844"/>
                  <a:pt x="714375" y="1413"/>
                </a:cubicBezTo>
                <a:cubicBezTo>
                  <a:pt x="771525" y="-20018"/>
                  <a:pt x="773906" y="208582"/>
                  <a:pt x="885825" y="258588"/>
                </a:cubicBezTo>
                <a:cubicBezTo>
                  <a:pt x="997744" y="308594"/>
                  <a:pt x="1293019" y="289544"/>
                  <a:pt x="1385888" y="30145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7824305" y="3284984"/>
            <a:ext cx="121219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2AB + 2 * </a:t>
            </a:r>
          </a:p>
        </p:txBody>
      </p:sp>
      <p:cxnSp>
        <p:nvCxnSpPr>
          <p:cNvPr id="20" name="직선 화살표 연결선 19"/>
          <p:cNvCxnSpPr/>
          <p:nvPr/>
        </p:nvCxnSpPr>
        <p:spPr>
          <a:xfrm flipV="1">
            <a:off x="6066658" y="1895834"/>
            <a:ext cx="0" cy="8574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157716" y="1711168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Ea</a:t>
            </a:r>
            <a:r>
              <a:rPr lang="en-US" altLang="ko-KR" sz="1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ko-KR" altLang="en-US" dirty="0"/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6722952" y="2780928"/>
            <a:ext cx="0" cy="8386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6683740" y="2956319"/>
            <a:ext cx="53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ΔE</a:t>
            </a:r>
            <a:r>
              <a:rPr lang="en-US" altLang="ko-KR" sz="1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ko-KR" altLang="en-US" dirty="0"/>
          </a:p>
        </p:txBody>
      </p:sp>
      <p:sp>
        <p:nvSpPr>
          <p:cNvPr id="5" name="자유형 4"/>
          <p:cNvSpPr/>
          <p:nvPr/>
        </p:nvSpPr>
        <p:spPr>
          <a:xfrm>
            <a:off x="5196114" y="2743200"/>
            <a:ext cx="653143" cy="684169"/>
          </a:xfrm>
          <a:custGeom>
            <a:avLst/>
            <a:gdLst>
              <a:gd name="connsiteX0" fmla="*/ 653143 w 653143"/>
              <a:gd name="connsiteY0" fmla="*/ 624114 h 684169"/>
              <a:gd name="connsiteX1" fmla="*/ 333829 w 653143"/>
              <a:gd name="connsiteY1" fmla="*/ 624114 h 684169"/>
              <a:gd name="connsiteX2" fmla="*/ 0 w 653143"/>
              <a:gd name="connsiteY2" fmla="*/ 0 h 68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3143" h="684169">
                <a:moveTo>
                  <a:pt x="653143" y="624114"/>
                </a:moveTo>
                <a:cubicBezTo>
                  <a:pt x="547914" y="676123"/>
                  <a:pt x="442686" y="728133"/>
                  <a:pt x="333829" y="624114"/>
                </a:cubicBezTo>
                <a:cubicBezTo>
                  <a:pt x="224972" y="520095"/>
                  <a:pt x="118533" y="104019"/>
                  <a:pt x="0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직선 연결선 23"/>
          <p:cNvCxnSpPr>
            <a:stCxn id="5" idx="2"/>
          </p:cNvCxnSpPr>
          <p:nvPr/>
        </p:nvCxnSpPr>
        <p:spPr>
          <a:xfrm flipH="1">
            <a:off x="4716016" y="2743200"/>
            <a:ext cx="48009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5652120" y="2743200"/>
            <a:ext cx="0" cy="6230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5177310" y="2373868"/>
            <a:ext cx="53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ΔE</a:t>
            </a:r>
            <a:r>
              <a:rPr lang="en-US" altLang="ko-KR" sz="1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ko-KR" altLang="en-US" dirty="0"/>
          </a:p>
        </p:txBody>
      </p:sp>
      <p:sp>
        <p:nvSpPr>
          <p:cNvPr id="33" name="직사각형 32"/>
          <p:cNvSpPr/>
          <p:nvPr/>
        </p:nvSpPr>
        <p:spPr>
          <a:xfrm>
            <a:off x="4716016" y="3538899"/>
            <a:ext cx="152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ko-KR" sz="105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* +  * + 2B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79512" y="4965739"/>
                <a:ext cx="2693814" cy="3597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altLang="ko-KR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ko-KR" sz="1600" b="0" i="1" smtClean="0"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ko-KR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ko-KR" altLang="en-US" sz="1600" i="1">
                              <a:latin typeface="Cambria Math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ko-KR" altLang="en-US" sz="1600" i="1">
                          <a:latin typeface="Cambria Math"/>
                        </a:rPr>
                        <m:t>𝜃</m:t>
                      </m:r>
                      <m:r>
                        <a:rPr lang="en-US" altLang="ko-KR" sz="1600" b="0" i="1" smtClean="0"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ko-KR" altLang="en-US" sz="1600" b="0" i="1" smtClean="0">
                              <a:latin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altLang="ko-KR" sz="1600" b="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965739"/>
                <a:ext cx="2693814" cy="35971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79512" y="5397787"/>
                <a:ext cx="5064655" cy="839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ko-KR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altLang="ko-KR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1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ko-KR" sz="14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ko-KR" sz="1400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1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ko-KR" sz="14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n-US" altLang="ko-KR" sz="1400" i="1">
                                  <a:latin typeface="Cambria Math"/>
                                  <a:ea typeface="Cambria Math"/>
                                </a:rPr>
                                <m:t>+∆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ko-KR" sz="14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altLang="ko-KR" sz="1400" b="0" i="1" smtClean="0"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altLang="ko-KR" sz="1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1400" i="1"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altLang="ko-KR" sz="1400" i="1">
                                  <a:latin typeface="Cambria Math"/>
                                </a:rPr>
                                <m:t>(∆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1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ko-KR" sz="1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altLang="ko-KR" sz="1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i="1">
                                      <a:latin typeface="Cambria Math"/>
                                    </a:rPr>
                                    <m:t>(1+</m:t>
                                  </m:r>
                                  <m:r>
                                    <a:rPr lang="en-US" altLang="ko-KR" sz="1400" i="1">
                                      <a:latin typeface="Cambria Math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altLang="ko-KR" sz="1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400" i="1">
                                          <a:latin typeface="Cambria Math"/>
                                        </a:rPr>
                                        <m:t>∆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latin typeface="Cambria Math"/>
                                              <a:ea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ko-KR" sz="1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altLang="ko-KR" sz="1400" i="1">
                                      <a:latin typeface="Cambria Math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14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1400" i="1">
                                          <a:latin typeface="Cambria Math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altLang="ko-KR" sz="1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400" i="1">
                                              <a:latin typeface="Cambria Math"/>
                                            </a:rPr>
                                            <m:t>∆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i="1">
                                                  <a:latin typeface="Cambria Math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ko-KR" altLang="en-US" sz="1400" i="1">
                                          <a:latin typeface="Cambria Math"/>
                                        </a:rPr>
                                        <m:t>𝛾</m:t>
                                      </m:r>
                                    </m:e>
                                  </m:rad>
                                  <m:r>
                                    <a:rPr lang="en-US" altLang="ko-KR" sz="14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ko-KR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  <m:sup/>
                      </m:sSup>
                      <m:r>
                        <a:rPr lang="en-US" altLang="ko-KR" sz="1400" b="0" i="1" smtClean="0">
                          <a:latin typeface="Cambria Math"/>
                        </a:rPr>
                        <m:t>(1−</m:t>
                      </m:r>
                      <m:r>
                        <a:rPr lang="ko-KR" altLang="en-US" sz="1400" b="0" i="1" smtClean="0">
                          <a:latin typeface="Cambria Math"/>
                        </a:rPr>
                        <m:t>𝛾</m:t>
                      </m:r>
                      <m:r>
                        <a:rPr lang="en-US" altLang="ko-KR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397787"/>
                <a:ext cx="5064655" cy="8395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5654475" y="6597352"/>
            <a:ext cx="30219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&lt;T. </a:t>
            </a:r>
            <a:r>
              <a:rPr lang="en-US" altLang="ko-KR" sz="900" dirty="0" err="1" smtClean="0">
                <a:latin typeface="Times New Roman" pitchFamily="18" charset="0"/>
                <a:cs typeface="Times New Roman" pitchFamily="18" charset="0"/>
              </a:rPr>
              <a:t>Bligaard</a:t>
            </a:r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 et al., Journal of Catalysis 224(2004), 206-217&gt;</a:t>
            </a:r>
            <a:endParaRPr lang="ko-KR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5483999" y="4240189"/>
            <a:ext cx="3264465" cy="2429171"/>
            <a:chOff x="5483999" y="4240189"/>
            <a:chExt cx="3264465" cy="242917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999" y="4240189"/>
              <a:ext cx="3264465" cy="2429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직사각형 25"/>
            <p:cNvSpPr/>
            <p:nvPr/>
          </p:nvSpPr>
          <p:spPr>
            <a:xfrm>
              <a:off x="6448971" y="4494831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08304" y="6529990"/>
              <a:ext cx="72000" cy="123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ko-KR" sz="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ko-KR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53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529" y="11663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Simple Kinetic Models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0960" y="1196752"/>
            <a:ext cx="6871240" cy="498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SzPct val="100000"/>
              <a:buFont typeface="+mj-ea"/>
              <a:buAutoNum type="circleNumDbPlain" startAt="2"/>
            </a:pPr>
            <a:r>
              <a:rPr lang="en-US" altLang="ko-KR" sz="2000" b="1" dirty="0">
                <a:latin typeface="Times New Roman" pitchFamily="18" charset="0"/>
                <a:cs typeface="Times New Roman" pitchFamily="18" charset="0"/>
              </a:rPr>
              <a:t>Dissociative adsorption as RDS with strongly adsorbed 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50094" y="4667113"/>
            <a:ext cx="30219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&lt;T. </a:t>
            </a:r>
            <a:r>
              <a:rPr lang="en-US" altLang="ko-KR" sz="900" dirty="0" err="1" smtClean="0">
                <a:latin typeface="Times New Roman" pitchFamily="18" charset="0"/>
                <a:cs typeface="Times New Roman" pitchFamily="18" charset="0"/>
              </a:rPr>
              <a:t>Bligaard</a:t>
            </a:r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 et al., Journal of Catalysis 224(2004), 206-217&gt;</a:t>
            </a:r>
            <a:endParaRPr lang="ko-KR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272930" y="1844052"/>
            <a:ext cx="3939030" cy="2809084"/>
            <a:chOff x="5483999" y="4240189"/>
            <a:chExt cx="3264465" cy="2429171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999" y="4240189"/>
              <a:ext cx="3264465" cy="2429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직사각형 26"/>
            <p:cNvSpPr/>
            <p:nvPr/>
          </p:nvSpPr>
          <p:spPr>
            <a:xfrm>
              <a:off x="6448971" y="4494831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08304" y="6529990"/>
              <a:ext cx="72000" cy="123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ko-KR" sz="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ko-KR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15022" y="1931348"/>
                <a:ext cx="433344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ko-KR" sz="160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sSub>
                      <m:sSubPr>
                        <m:ctrlPr>
                          <a:rPr lang="en-US" altLang="ko-KR" sz="160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16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1600" dirty="0" smtClean="0">
                    <a:latin typeface="Times New Roman" pitchFamily="18" charset="0"/>
                    <a:cs typeface="Times New Roman" pitchFamily="18" charset="0"/>
                  </a:rPr>
                  <a:t> larger than -1eV, negligible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§"/>
                </a:pPr>
                <a:endParaRPr lang="en-US" altLang="ko-KR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ko-KR" sz="16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sSub>
                      <m:sSubPr>
                        <m:ctrlPr>
                          <a:rPr lang="en-US" altLang="ko-KR" sz="16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ko-KR" sz="16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16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1600" dirty="0" smtClean="0">
                    <a:latin typeface="Times New Roman" pitchFamily="18" charset="0"/>
                    <a:cs typeface="Times New Roman" pitchFamily="18" charset="0"/>
                  </a:rPr>
                  <a:t> smaller than -1eV, more reactive catalyst needed(stronger binding of A)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022" y="1931348"/>
                <a:ext cx="4333443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422" b="-1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030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529" y="11663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Simple Kinetic Models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0960" y="1196752"/>
            <a:ext cx="8643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ea"/>
              <a:buAutoNum type="circleNumDbPlain" startAt="3"/>
            </a:pPr>
            <a:r>
              <a:rPr lang="en-US" altLang="ko-KR" sz="2000" b="1" dirty="0">
                <a:latin typeface="Times New Roman" pitchFamily="18" charset="0"/>
                <a:cs typeface="Times New Roman" pitchFamily="18" charset="0"/>
              </a:rPr>
              <a:t>Dissociative adsorption as RDS followed by </a:t>
            </a:r>
            <a:r>
              <a:rPr lang="en-US" altLang="ko-KR" sz="2000" b="1" dirty="0" err="1">
                <a:latin typeface="Times New Roman" pitchFamily="18" charset="0"/>
                <a:cs typeface="Times New Roman" pitchFamily="18" charset="0"/>
              </a:rPr>
              <a:t>rxn</a:t>
            </a:r>
            <a:r>
              <a:rPr lang="en-US" altLang="ko-KR" sz="2000" b="1" dirty="0">
                <a:latin typeface="Times New Roman" pitchFamily="18" charset="0"/>
                <a:cs typeface="Times New Roman" pitchFamily="18" charset="0"/>
              </a:rPr>
              <a:t> with strongly adsorbed 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Times New Roman" pitchFamily="18" charset="0"/>
                <a:cs typeface="Times New Roman" pitchFamily="18" charset="0"/>
              </a:rPr>
              <a:t>※ Assumption : Coverage 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altLang="ko-KR" sz="1600" dirty="0">
                <a:latin typeface="Times New Roman" pitchFamily="18" charset="0"/>
                <a:cs typeface="Times New Roman" pitchFamily="18" charset="0"/>
              </a:rPr>
              <a:t>on the surface 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significant</a:t>
            </a:r>
            <a:endParaRPr lang="en-US" altLang="ko-K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2198474"/>
            <a:ext cx="4248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Step </a:t>
            </a: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1(RDS) 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- A</a:t>
            </a:r>
            <a:r>
              <a:rPr lang="en-US" altLang="ko-KR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 + 2* ↔ </a:t>
            </a: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2A* </a:t>
            </a:r>
            <a:endParaRPr lang="en-US" altLang="ko-K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Step 2 - B + * ↔ B*</a:t>
            </a:r>
          </a:p>
          <a:p>
            <a:pPr algn="ctr"/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Step 3 - A* + B* ↔ AB + 2*</a:t>
            </a:r>
          </a:p>
          <a:p>
            <a:pPr algn="ctr"/>
            <a:r>
              <a:rPr lang="en-US" altLang="ko-KR" sz="1600" b="1" dirty="0" smtClean="0">
                <a:latin typeface="Times New Roman" pitchFamily="18" charset="0"/>
                <a:cs typeface="Times New Roman" pitchFamily="18" charset="0"/>
              </a:rPr>
              <a:t>(* : active site)</a:t>
            </a:r>
            <a:endParaRPr lang="en-US" altLang="ko-KR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4427982" y="1895834"/>
            <a:ext cx="2409904" cy="2181238"/>
            <a:chOff x="3792834" y="2471898"/>
            <a:chExt cx="3204203" cy="2434640"/>
          </a:xfrm>
        </p:grpSpPr>
        <p:sp>
          <p:nvSpPr>
            <p:cNvPr id="31" name="자유형 30"/>
            <p:cNvSpPr/>
            <p:nvPr/>
          </p:nvSpPr>
          <p:spPr>
            <a:xfrm>
              <a:off x="5169666" y="2471898"/>
              <a:ext cx="1114425" cy="1914204"/>
            </a:xfrm>
            <a:custGeom>
              <a:avLst/>
              <a:gdLst>
                <a:gd name="connsiteX0" fmla="*/ 0 w 1114425"/>
                <a:gd name="connsiteY0" fmla="*/ 956942 h 1914204"/>
                <a:gd name="connsiteX1" fmla="*/ 385763 w 1114425"/>
                <a:gd name="connsiteY1" fmla="*/ 28254 h 1914204"/>
                <a:gd name="connsiteX2" fmla="*/ 1114425 w 1114425"/>
                <a:gd name="connsiteY2" fmla="*/ 1914204 h 191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4425" h="1914204">
                  <a:moveTo>
                    <a:pt x="0" y="956942"/>
                  </a:moveTo>
                  <a:cubicBezTo>
                    <a:pt x="100013" y="412826"/>
                    <a:pt x="200026" y="-131290"/>
                    <a:pt x="385763" y="28254"/>
                  </a:cubicBezTo>
                  <a:cubicBezTo>
                    <a:pt x="571500" y="187798"/>
                    <a:pt x="1021556" y="1785617"/>
                    <a:pt x="1114425" y="1914204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3" name="직선 연결선 32"/>
            <p:cNvCxnSpPr/>
            <p:nvPr/>
          </p:nvCxnSpPr>
          <p:spPr>
            <a:xfrm>
              <a:off x="6284091" y="4386102"/>
              <a:ext cx="68577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4483891" y="3429000"/>
              <a:ext cx="68577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직사각형 34"/>
            <p:cNvSpPr/>
            <p:nvPr/>
          </p:nvSpPr>
          <p:spPr>
            <a:xfrm>
              <a:off x="3792834" y="3459816"/>
              <a:ext cx="1950610" cy="41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altLang="ko-KR" sz="105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ko-KR" dirty="0" smtClean="0"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altLang="ko-KR" dirty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altLang="ko-KR" dirty="0" smtClean="0">
                  <a:latin typeface="Times New Roman" pitchFamily="18" charset="0"/>
                  <a:cs typeface="Times New Roman" pitchFamily="18" charset="0"/>
                </a:rPr>
                <a:t>* + 2B </a:t>
              </a:r>
              <a:endParaRPr lang="ko-KR" altLang="en-US" dirty="0"/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4845994" y="4339709"/>
              <a:ext cx="2151043" cy="5668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dirty="0" smtClean="0">
                  <a:latin typeface="Times New Roman" pitchFamily="18" charset="0"/>
                  <a:cs typeface="Times New Roman" pitchFamily="18" charset="0"/>
                </a:rPr>
                <a:t>2 A* + 2* + 2B</a:t>
              </a:r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8100392" y="3353217"/>
            <a:ext cx="115448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2AB + 4* </a:t>
            </a:r>
          </a:p>
        </p:txBody>
      </p:sp>
      <p:cxnSp>
        <p:nvCxnSpPr>
          <p:cNvPr id="39" name="직선 화살표 연결선 38"/>
          <p:cNvCxnSpPr/>
          <p:nvPr/>
        </p:nvCxnSpPr>
        <p:spPr>
          <a:xfrm flipV="1">
            <a:off x="5705078" y="1895834"/>
            <a:ext cx="0" cy="8574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직사각형 39"/>
          <p:cNvSpPr/>
          <p:nvPr/>
        </p:nvSpPr>
        <p:spPr>
          <a:xfrm>
            <a:off x="5796136" y="1711168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Ea</a:t>
            </a:r>
            <a:endParaRPr lang="ko-KR" altLang="en-US" dirty="0"/>
          </a:p>
        </p:txBody>
      </p:sp>
      <p:cxnSp>
        <p:nvCxnSpPr>
          <p:cNvPr id="41" name="직선 화살표 연결선 40"/>
          <p:cNvCxnSpPr/>
          <p:nvPr/>
        </p:nvCxnSpPr>
        <p:spPr>
          <a:xfrm>
            <a:off x="6361372" y="2780928"/>
            <a:ext cx="0" cy="8386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직사각형 41"/>
          <p:cNvSpPr/>
          <p:nvPr/>
        </p:nvSpPr>
        <p:spPr>
          <a:xfrm>
            <a:off x="6322160" y="2956319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ΔE</a:t>
            </a:r>
            <a:r>
              <a:rPr lang="en-US" altLang="ko-KR" sz="1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ko-KR" altLang="en-US" dirty="0"/>
          </a:p>
        </p:txBody>
      </p:sp>
      <p:sp>
        <p:nvSpPr>
          <p:cNvPr id="5" name="자유형 4"/>
          <p:cNvSpPr/>
          <p:nvPr/>
        </p:nvSpPr>
        <p:spPr>
          <a:xfrm>
            <a:off x="6821789" y="2791149"/>
            <a:ext cx="2129051" cy="1412369"/>
          </a:xfrm>
          <a:custGeom>
            <a:avLst/>
            <a:gdLst>
              <a:gd name="connsiteX0" fmla="*/ 0 w 2129051"/>
              <a:gd name="connsiteY0" fmla="*/ 811860 h 1412369"/>
              <a:gd name="connsiteX1" fmla="*/ 272956 w 2129051"/>
              <a:gd name="connsiteY1" fmla="*/ 1412361 h 1412369"/>
              <a:gd name="connsiteX2" fmla="*/ 532263 w 2129051"/>
              <a:gd name="connsiteY2" fmla="*/ 825507 h 1412369"/>
              <a:gd name="connsiteX3" fmla="*/ 723332 w 2129051"/>
              <a:gd name="connsiteY3" fmla="*/ 457018 h 1412369"/>
              <a:gd name="connsiteX4" fmla="*/ 928048 w 2129051"/>
              <a:gd name="connsiteY4" fmla="*/ 975633 h 1412369"/>
              <a:gd name="connsiteX5" fmla="*/ 1241947 w 2129051"/>
              <a:gd name="connsiteY5" fmla="*/ 6642 h 1412369"/>
              <a:gd name="connsiteX6" fmla="*/ 1460311 w 2129051"/>
              <a:gd name="connsiteY6" fmla="*/ 552552 h 1412369"/>
              <a:gd name="connsiteX7" fmla="*/ 2129051 w 2129051"/>
              <a:gd name="connsiteY7" fmla="*/ 634439 h 141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9051" h="1412369">
                <a:moveTo>
                  <a:pt x="0" y="811860"/>
                </a:moveTo>
                <a:cubicBezTo>
                  <a:pt x="92123" y="1110973"/>
                  <a:pt x="184246" y="1410087"/>
                  <a:pt x="272956" y="1412361"/>
                </a:cubicBezTo>
                <a:cubicBezTo>
                  <a:pt x="361666" y="1414635"/>
                  <a:pt x="457200" y="984731"/>
                  <a:pt x="532263" y="825507"/>
                </a:cubicBezTo>
                <a:cubicBezTo>
                  <a:pt x="607326" y="666283"/>
                  <a:pt x="657368" y="431997"/>
                  <a:pt x="723332" y="457018"/>
                </a:cubicBezTo>
                <a:cubicBezTo>
                  <a:pt x="789296" y="482039"/>
                  <a:pt x="841612" y="1050696"/>
                  <a:pt x="928048" y="975633"/>
                </a:cubicBezTo>
                <a:cubicBezTo>
                  <a:pt x="1014484" y="900570"/>
                  <a:pt x="1153237" y="77155"/>
                  <a:pt x="1241947" y="6642"/>
                </a:cubicBezTo>
                <a:cubicBezTo>
                  <a:pt x="1330657" y="-63871"/>
                  <a:pt x="1312460" y="447919"/>
                  <a:pt x="1460311" y="552552"/>
                </a:cubicBezTo>
                <a:cubicBezTo>
                  <a:pt x="1608162" y="657185"/>
                  <a:pt x="1963003" y="645812"/>
                  <a:pt x="2129051" y="634439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6444208" y="4077072"/>
            <a:ext cx="125713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2 A* + 2B*</a:t>
            </a:r>
          </a:p>
        </p:txBody>
      </p:sp>
      <p:cxnSp>
        <p:nvCxnSpPr>
          <p:cNvPr id="44" name="직선 화살표 연결선 43"/>
          <p:cNvCxnSpPr/>
          <p:nvPr/>
        </p:nvCxnSpPr>
        <p:spPr>
          <a:xfrm>
            <a:off x="7090215" y="3569240"/>
            <a:ext cx="0" cy="6342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직사각형 44"/>
          <p:cNvSpPr/>
          <p:nvPr/>
        </p:nvSpPr>
        <p:spPr>
          <a:xfrm>
            <a:off x="6797974" y="3250204"/>
            <a:ext cx="654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2ΔE</a:t>
            </a:r>
            <a:r>
              <a:rPr lang="en-US" altLang="ko-KR" sz="1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79512" y="5049039"/>
                <a:ext cx="2780505" cy="364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altLang="ko-KR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ko-KR" sz="1600" b="0" i="1" smtClean="0"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altLang="ko-KR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ko-KR" altLang="en-US" sz="1600" b="0" i="1" smtClean="0">
                              <a:latin typeface="Cambria Math"/>
                            </a:rPr>
                            <m:t>𝜃</m:t>
                          </m:r>
                          <m:r>
                            <a:rPr lang="en-US" altLang="ko-KR" sz="1600" b="0" i="1" smtClean="0">
                              <a:latin typeface="Cambria Math"/>
                            </a:rPr>
                            <m:t>∗</m:t>
                          </m:r>
                        </m:e>
                        <m:sup>
                          <m:r>
                            <a:rPr lang="en-US" altLang="ko-KR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ko-KR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ko-KR" altLang="en-US" sz="1600" b="0" i="1" smtClean="0">
                              <a:latin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altLang="ko-KR" sz="1600" b="0" dirty="0" smtClean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049039"/>
                <a:ext cx="2780505" cy="3646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79512" y="5397787"/>
                <a:ext cx="3824124" cy="7698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ko-KR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altLang="ko-KR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1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ko-KR" sz="14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ko-KR" sz="1400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1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ko-KR" sz="14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ko-KR" sz="14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  <m:sSub>
                        <m:sSubPr>
                          <m:ctrlPr>
                            <a:rPr lang="en-US" altLang="ko-KR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altLang="ko-KR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ko-KR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1400" b="0" i="1" smtClean="0">
                                  <a:latin typeface="Cambria Math"/>
                                </a:rPr>
                                <m:t>1−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ko-KR" sz="1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ko-KR" sz="1400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ko-KR" sz="1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400" i="1">
                                          <a:latin typeface="Cambria Math"/>
                                        </a:rPr>
                                        <m:t>∆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latin typeface="Cambria Math"/>
                                              <a:ea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ko-KR" sz="1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ko-KR" sz="140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ko-KR" altLang="en-US" sz="1400" i="1" smtClean="0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altLang="ko-KR" sz="1400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altLang="ko-KR" sz="1400" b="0" i="1" smtClean="0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altLang="ko-KR" sz="1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i="1">
                                      <a:latin typeface="Cambria Math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en-US" altLang="ko-KR" sz="1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ko-KR" sz="1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1400" b="0" i="1" smtClean="0">
                          <a:latin typeface="Cambria Math"/>
                        </a:rPr>
                        <m:t> (1−</m:t>
                      </m:r>
                      <m:r>
                        <a:rPr lang="ko-KR" altLang="en-US" sz="1400" b="0" i="1" smtClean="0">
                          <a:latin typeface="Cambria Math"/>
                        </a:rPr>
                        <m:t>𝛾</m:t>
                      </m:r>
                      <m:r>
                        <a:rPr lang="en-US" altLang="ko-KR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397787"/>
                <a:ext cx="3824124" cy="7698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4067944" y="6654552"/>
            <a:ext cx="30219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&lt;T. </a:t>
            </a:r>
            <a:r>
              <a:rPr lang="en-US" altLang="ko-KR" sz="900" dirty="0" err="1" smtClean="0">
                <a:latin typeface="Times New Roman" pitchFamily="18" charset="0"/>
                <a:cs typeface="Times New Roman" pitchFamily="18" charset="0"/>
              </a:rPr>
              <a:t>Bligaard</a:t>
            </a:r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 et al., Journal of Catalysis 224(2004), 206-217&gt;</a:t>
            </a:r>
            <a:endParaRPr lang="ko-KR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4067944" y="4581128"/>
            <a:ext cx="2796352" cy="2069131"/>
            <a:chOff x="4067945" y="4581128"/>
            <a:chExt cx="2796352" cy="2069131"/>
          </a:xfrm>
        </p:grpSpPr>
        <p:grpSp>
          <p:nvGrpSpPr>
            <p:cNvPr id="54" name="그룹 53"/>
            <p:cNvGrpSpPr/>
            <p:nvPr/>
          </p:nvGrpSpPr>
          <p:grpSpPr>
            <a:xfrm>
              <a:off x="4067945" y="4581128"/>
              <a:ext cx="2796352" cy="2069131"/>
              <a:chOff x="5483999" y="4240189"/>
              <a:chExt cx="3264465" cy="2429171"/>
            </a:xfrm>
          </p:grpSpPr>
          <p:pic>
            <p:nvPicPr>
              <p:cNvPr id="55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3999" y="4240189"/>
                <a:ext cx="3264465" cy="2429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" name="직사각형 55"/>
              <p:cNvSpPr/>
              <p:nvPr/>
            </p:nvSpPr>
            <p:spPr>
              <a:xfrm>
                <a:off x="6448971" y="4494831"/>
                <a:ext cx="72008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308304" y="6519280"/>
                <a:ext cx="71999" cy="1445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altLang="ko-KR" sz="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ko-KR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4851315" y="4769434"/>
              <a:ext cx="61675" cy="769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ko-KR" sz="5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ko-KR" altLang="en-US" sz="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946116" y="5212406"/>
            <a:ext cx="2090380" cy="417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Competition of A &amp; B</a:t>
            </a:r>
          </a:p>
        </p:txBody>
      </p:sp>
      <p:sp>
        <p:nvSpPr>
          <p:cNvPr id="16" name="오른쪽 화살표 15"/>
          <p:cNvSpPr/>
          <p:nvPr/>
        </p:nvSpPr>
        <p:spPr>
          <a:xfrm flipH="1">
            <a:off x="7740352" y="5805264"/>
            <a:ext cx="360040" cy="1440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50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529" y="11663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err="1" smtClean="0">
                <a:latin typeface="Times New Roman" pitchFamily="18" charset="0"/>
                <a:cs typeface="Times New Roman" pitchFamily="18" charset="0"/>
              </a:rPr>
              <a:t>Methanation</a:t>
            </a:r>
            <a:endParaRPr lang="en-US" altLang="ko-KR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4286" y="1124744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CO + 3H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ko-KR" sz="2400" dirty="0" smtClean="0">
                <a:latin typeface="Times New Roman"/>
                <a:cs typeface="Times New Roman"/>
              </a:rPr>
              <a:t>→ CH</a:t>
            </a:r>
            <a:r>
              <a:rPr lang="en-US" altLang="ko-KR" sz="1600" dirty="0" smtClean="0">
                <a:latin typeface="Times New Roman"/>
                <a:cs typeface="Times New Roman"/>
              </a:rPr>
              <a:t>4</a:t>
            </a:r>
            <a:r>
              <a:rPr lang="en-US" altLang="ko-KR" sz="2400" dirty="0" smtClean="0">
                <a:latin typeface="Times New Roman"/>
                <a:cs typeface="Times New Roman"/>
              </a:rPr>
              <a:t> + H</a:t>
            </a:r>
            <a:r>
              <a:rPr lang="en-US" altLang="ko-KR" sz="1600" dirty="0" smtClean="0">
                <a:latin typeface="Times New Roman"/>
                <a:cs typeface="Times New Roman"/>
              </a:rPr>
              <a:t>2</a:t>
            </a:r>
            <a:r>
              <a:rPr lang="en-US" altLang="ko-KR" sz="2400" dirty="0" smtClean="0">
                <a:latin typeface="Times New Roman"/>
                <a:cs typeface="Times New Roman"/>
              </a:rPr>
              <a:t>O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605848" y="1706723"/>
            <a:ext cx="5860296" cy="609600"/>
            <a:chOff x="357411" y="1772816"/>
            <a:chExt cx="5860296" cy="6096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459" y="1772816"/>
              <a:ext cx="183832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직사각형 2"/>
            <p:cNvSpPr/>
            <p:nvPr/>
          </p:nvSpPr>
          <p:spPr>
            <a:xfrm>
              <a:off x="357411" y="1772816"/>
              <a:ext cx="4539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 smtClean="0">
                  <a:latin typeface="Times New Roman" pitchFamily="18" charset="0"/>
                  <a:cs typeface="Times New Roman" pitchFamily="18" charset="0"/>
                </a:rPr>
                <a:t>(1)</a:t>
              </a:r>
              <a:endParaRPr lang="ko-KR" altLang="en-US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915816" y="1772816"/>
              <a:ext cx="4539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 smtClean="0">
                  <a:latin typeface="Times New Roman" pitchFamily="18" charset="0"/>
                  <a:cs typeface="Times New Roman" pitchFamily="18" charset="0"/>
                </a:rPr>
                <a:t>(2)</a:t>
              </a:r>
              <a:endParaRPr lang="ko-KR" altLang="en-US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9732" y="1772816"/>
              <a:ext cx="284797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70956"/>
            <a:ext cx="37433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8920"/>
            <a:ext cx="3744416" cy="293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08743" y="5733256"/>
            <a:ext cx="30219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&lt;T. </a:t>
            </a:r>
            <a:r>
              <a:rPr lang="en-US" altLang="ko-KR" sz="900" dirty="0" err="1" smtClean="0">
                <a:latin typeface="Times New Roman" pitchFamily="18" charset="0"/>
                <a:cs typeface="Times New Roman" pitchFamily="18" charset="0"/>
              </a:rPr>
              <a:t>Bligaard</a:t>
            </a:r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 et al., Journal of Catalysis 224(2004), 206-217&gt;</a:t>
            </a:r>
            <a:endParaRPr lang="ko-KR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8104" y="5733256"/>
            <a:ext cx="302198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&lt;T. </a:t>
            </a:r>
            <a:r>
              <a:rPr lang="en-US" altLang="ko-KR" sz="900" dirty="0" err="1" smtClean="0">
                <a:latin typeface="Times New Roman" pitchFamily="18" charset="0"/>
                <a:cs typeface="Times New Roman" pitchFamily="18" charset="0"/>
              </a:rPr>
              <a:t>Bligaard</a:t>
            </a:r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 et al., Journal of Catalysis 224(2004), 206-217&gt;</a:t>
            </a:r>
          </a:p>
          <a:p>
            <a:pPr algn="r"/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&lt;M. A. </a:t>
            </a:r>
            <a:r>
              <a:rPr lang="en-US" altLang="ko-KR" sz="900" dirty="0" err="1" smtClean="0">
                <a:latin typeface="Times New Roman" pitchFamily="18" charset="0"/>
                <a:cs typeface="Times New Roman" pitchFamily="18" charset="0"/>
              </a:rPr>
              <a:t>Vannice</a:t>
            </a:r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sz="900" dirty="0">
                <a:latin typeface="Times New Roman" pitchFamily="18" charset="0"/>
                <a:cs typeface="Times New Roman" pitchFamily="18" charset="0"/>
              </a:rPr>
              <a:t>Journal of Catalysis </a:t>
            </a:r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50(1977), 228-236&gt;</a:t>
            </a:r>
            <a:endParaRPr lang="en-US" altLang="ko-KR" sz="900" dirty="0">
              <a:latin typeface="Times New Roman" pitchFamily="18" charset="0"/>
              <a:cs typeface="Times New Roman" pitchFamily="18" charset="0"/>
            </a:endParaRPr>
          </a:p>
          <a:p>
            <a:endParaRPr lang="ko-KR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3728" y="2708920"/>
            <a:ext cx="9396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-1.0 ~ -1.6eV</a:t>
            </a:r>
            <a:endParaRPr lang="ko-KR" altLang="en-US" sz="11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00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04993" y="116632"/>
            <a:ext cx="3534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latin typeface="Times New Roman" pitchFamily="18" charset="0"/>
                <a:cs typeface="Times New Roman" pitchFamily="18" charset="0"/>
              </a:rPr>
              <a:t>Catalysis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1268760"/>
            <a:ext cx="7742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Catalysis 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Increase 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in the rate of reaction due to a catalyst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16832"/>
            <a:ext cx="3024336" cy="222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3528" y="4472702"/>
            <a:ext cx="292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Types of Catalysts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544" y="4934367"/>
            <a:ext cx="65648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Homogeneous : Catalyst and Reactant in the same phase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Heterogeneous : Catalyst and Reactant in different phases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94940" y="4136913"/>
            <a:ext cx="18533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ko-KR" sz="900" dirty="0">
                <a:hlinkClick r:id="rId3"/>
              </a:rPr>
              <a:t>http://www.chemguide.co.uk </a:t>
            </a:r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ko-KR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1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529" y="11663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Universality of BEP relation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9592" y="6078488"/>
            <a:ext cx="30219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&lt;T. </a:t>
            </a:r>
            <a:r>
              <a:rPr lang="en-US" altLang="ko-KR" sz="900" dirty="0" err="1" smtClean="0">
                <a:latin typeface="Times New Roman" pitchFamily="18" charset="0"/>
                <a:cs typeface="Times New Roman" pitchFamily="18" charset="0"/>
              </a:rPr>
              <a:t>Bligaard</a:t>
            </a:r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 et al., Journal of Catalysis 224(2004), 206-217&gt;</a:t>
            </a:r>
            <a:endParaRPr lang="ko-KR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1940" y="4782344"/>
            <a:ext cx="41665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&lt;R. H. Anderson and M. </a:t>
            </a:r>
            <a:r>
              <a:rPr lang="en-US" altLang="ko-KR" sz="900" dirty="0" err="1" smtClean="0">
                <a:latin typeface="Times New Roman" pitchFamily="18" charset="0"/>
                <a:cs typeface="Times New Roman" pitchFamily="18" charset="0"/>
              </a:rPr>
              <a:t>Boudart</a:t>
            </a:r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, Catalysis: Science and Technology(1981), 87-158&gt;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62875"/>
            <a:ext cx="2880320" cy="241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28" y="1628800"/>
            <a:ext cx="3117200" cy="439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26408" y="1736869"/>
            <a:ext cx="23551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Ammonia Synthesis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1404" y="3139509"/>
            <a:ext cx="5164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-1.27eV</a:t>
            </a:r>
            <a:endParaRPr lang="ko-KR" alt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63824" y="3572609"/>
            <a:ext cx="5164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-0.38eV</a:t>
            </a:r>
            <a:endParaRPr lang="ko-KR" alt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41748" y="3623731"/>
            <a:ext cx="5164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-0.10eV</a:t>
            </a:r>
            <a:endParaRPr lang="ko-KR" alt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69648" y="2600965"/>
            <a:ext cx="5164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-0.84eV</a:t>
            </a:r>
            <a:endParaRPr lang="ko-KR" alt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0272" y="3139509"/>
            <a:ext cx="5164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-0.70eV</a:t>
            </a:r>
            <a:endParaRPr lang="ko-KR" alt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65052" y="3359145"/>
            <a:ext cx="5164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-0.59eV</a:t>
            </a:r>
            <a:endParaRPr lang="ko-KR" alt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57528" y="3994045"/>
            <a:ext cx="4828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1.37eV</a:t>
            </a:r>
            <a:endParaRPr lang="ko-KR" alt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26408" y="5229730"/>
            <a:ext cx="26695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NO reduction catalysis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246388" y="5795972"/>
            <a:ext cx="4837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1.27eV)</a:t>
            </a:r>
            <a:r>
              <a:rPr lang="ko-KR" altLang="en-US" dirty="0" smtClean="0"/>
              <a:t>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known to be one of the best catalysts</a:t>
            </a:r>
          </a:p>
        </p:txBody>
      </p:sp>
    </p:spTree>
    <p:extLst>
      <p:ext uri="{BB962C8B-B14F-4D97-AF65-F5344CB8AC3E}">
        <p14:creationId xmlns:p14="http://schemas.microsoft.com/office/powerpoint/2010/main" val="3843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529" y="11663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Conclusions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528" y="1340768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Catalytic activity is dependent upon the adsorption of a reactant, which is determined by surface solid state of a catalyst</a:t>
            </a:r>
          </a:p>
          <a:p>
            <a:pPr marL="742950" indent="-742950">
              <a:buFont typeface="+mj-lt"/>
              <a:buAutoNum type="arabicPeriod"/>
            </a:pPr>
            <a:endParaRPr lang="en-US" altLang="ko-K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Dissociative chemisorption energy is the fundamental parameter leading to the Volcano Plot</a:t>
            </a:r>
          </a:p>
          <a:p>
            <a:pPr marL="742950" indent="-742950">
              <a:buFont typeface="+mj-lt"/>
              <a:buAutoNum type="arabicPeriod"/>
            </a:pPr>
            <a:endParaRPr lang="en-US" altLang="ko-KR" sz="2800" b="1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BEP relation can be used to predict optimal catalysts for specific reactions in the same class</a:t>
            </a:r>
          </a:p>
        </p:txBody>
      </p:sp>
    </p:spTree>
    <p:extLst>
      <p:ext uri="{BB962C8B-B14F-4D97-AF65-F5344CB8AC3E}">
        <p14:creationId xmlns:p14="http://schemas.microsoft.com/office/powerpoint/2010/main" val="25732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04993" y="116632"/>
            <a:ext cx="3534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latin typeface="Times New Roman" pitchFamily="18" charset="0"/>
                <a:cs typeface="Times New Roman" pitchFamily="18" charset="0"/>
              </a:rPr>
              <a:t>Catalysis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1196752"/>
            <a:ext cx="292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Types of Catalysts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544" y="1713002"/>
            <a:ext cx="6436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Homogeneous : Catalyst and Reactant in the same phase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 e.g.) Organometallic Compounds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3642028" y="2276872"/>
            <a:ext cx="4674388" cy="1994123"/>
            <a:chOff x="1664618" y="2492896"/>
            <a:chExt cx="4923606" cy="223224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080" y="4248894"/>
              <a:ext cx="84772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5608" y="2948802"/>
              <a:ext cx="1536472" cy="1300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4618" y="2700029"/>
              <a:ext cx="819150" cy="68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260" y="3501008"/>
              <a:ext cx="5715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9454" y="2844045"/>
              <a:ext cx="918770" cy="800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38" r="3306" b="-2138"/>
            <a:stretch/>
          </p:blipFill>
          <p:spPr bwMode="auto">
            <a:xfrm>
              <a:off x="5868144" y="3773457"/>
              <a:ext cx="585039" cy="447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721" y="2860323"/>
              <a:ext cx="601379" cy="454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518" y="3501008"/>
              <a:ext cx="364330" cy="11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아래로 구부러진 화살표 6"/>
            <p:cNvSpPr/>
            <p:nvPr/>
          </p:nvSpPr>
          <p:spPr>
            <a:xfrm>
              <a:off x="3491880" y="2492896"/>
              <a:ext cx="670244" cy="367427"/>
            </a:xfrm>
            <a:prstGeom prst="curvedDownArrow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아래로 구부러진 화살표 21"/>
            <p:cNvSpPr/>
            <p:nvPr/>
          </p:nvSpPr>
          <p:spPr>
            <a:xfrm>
              <a:off x="5065805" y="2492896"/>
              <a:ext cx="670244" cy="367427"/>
            </a:xfrm>
            <a:prstGeom prst="curvedDown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67544" y="4221088"/>
            <a:ext cx="65648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arenR" startAt="2"/>
            </a:pP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Heterogeneous : Catalyst and Reactant in different phases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e.g</a:t>
            </a:r>
            <a:r>
              <a:rPr lang="en-US" altLang="ko-KR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en-US" altLang="ko-K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Metal Surface</a:t>
            </a:r>
            <a:endParaRPr lang="en-US" altLang="ko-K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308304" y="3933056"/>
            <a:ext cx="16321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ko-KR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Cativa</a:t>
            </a:r>
            <a:r>
              <a:rPr lang="en-US" altLang="ko-K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Process&gt;</a:t>
            </a:r>
            <a:endParaRPr lang="ko-KR" altLang="en-US" dirty="0"/>
          </a:p>
        </p:txBody>
      </p:sp>
      <p:sp>
        <p:nvSpPr>
          <p:cNvPr id="16" name="AutoShape 11" descr="Full-size image (28 K)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3" b="54678"/>
          <a:stretch/>
        </p:blipFill>
        <p:spPr bwMode="auto">
          <a:xfrm>
            <a:off x="4145978" y="4653136"/>
            <a:ext cx="395441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직사각형 31"/>
          <p:cNvSpPr/>
          <p:nvPr/>
        </p:nvSpPr>
        <p:spPr>
          <a:xfrm>
            <a:off x="296802" y="6093296"/>
            <a:ext cx="4995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&lt;Catalytic decomposition of formic acid on noble metals&gt;</a:t>
            </a:r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995936" y="6438528"/>
            <a:ext cx="4274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latin typeface="Times New Roman" pitchFamily="18" charset="0"/>
                <a:cs typeface="Times New Roman" pitchFamily="18" charset="0"/>
              </a:rPr>
              <a:t>&lt;International Journal of Hydrogen Energy Volume 37, Issue </a:t>
            </a:r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21, 2012, </a:t>
            </a:r>
            <a:r>
              <a:rPr lang="en-US" altLang="ko-KR" sz="900" dirty="0">
                <a:latin typeface="Times New Roman" pitchFamily="18" charset="0"/>
                <a:cs typeface="Times New Roman" pitchFamily="18" charset="0"/>
              </a:rPr>
              <a:t>15956 - </a:t>
            </a:r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15965&gt;</a:t>
            </a:r>
            <a:endParaRPr lang="ko-KR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0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7543" y="116632"/>
            <a:ext cx="820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latin typeface="Times New Roman" pitchFamily="18" charset="0"/>
                <a:cs typeface="Times New Roman" pitchFamily="18" charset="0"/>
              </a:rPr>
              <a:t>Heterogeneous Catalysis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1196752"/>
            <a:ext cx="6268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Elementary steps in heterogeneous catalysis</a:t>
            </a:r>
          </a:p>
        </p:txBody>
      </p:sp>
      <p:sp>
        <p:nvSpPr>
          <p:cNvPr id="16" name="AutoShape 11" descr="Full-size image (28 K)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3" b="54678"/>
          <a:stretch/>
        </p:blipFill>
        <p:spPr bwMode="auto">
          <a:xfrm>
            <a:off x="2594669" y="2482860"/>
            <a:ext cx="395441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049640" y="2099290"/>
            <a:ext cx="286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ko-K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Adsorption of reactants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67744" y="4289420"/>
            <a:ext cx="4025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 startAt="2"/>
            </a:pPr>
            <a:r>
              <a:rPr lang="en-US" altLang="ko-K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Reaction of adsorbed intermediates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79858" y="2099290"/>
            <a:ext cx="279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 startAt="3"/>
            </a:pPr>
            <a:r>
              <a:rPr lang="en-US" altLang="ko-K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Desorption of products</a:t>
            </a:r>
          </a:p>
        </p:txBody>
      </p:sp>
      <p:sp>
        <p:nvSpPr>
          <p:cNvPr id="3" name="갈매기형 수장 2"/>
          <p:cNvSpPr/>
          <p:nvPr/>
        </p:nvSpPr>
        <p:spPr>
          <a:xfrm rot="5400000">
            <a:off x="4385072" y="4862376"/>
            <a:ext cx="373608" cy="648072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3853" y="5703639"/>
            <a:ext cx="7096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Adsorptive property of a catalyst = Catalytic activity</a:t>
            </a:r>
          </a:p>
        </p:txBody>
      </p:sp>
    </p:spTree>
    <p:extLst>
      <p:ext uri="{BB962C8B-B14F-4D97-AF65-F5344CB8AC3E}">
        <p14:creationId xmlns:p14="http://schemas.microsoft.com/office/powerpoint/2010/main" val="31534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7543" y="116632"/>
            <a:ext cx="820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latin typeface="Times New Roman" pitchFamily="18" charset="0"/>
                <a:cs typeface="Times New Roman" pitchFamily="18" charset="0"/>
              </a:rPr>
              <a:t>D-band Model(Chemisorption)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1196752"/>
            <a:ext cx="566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Electronic structure of transition metal</a:t>
            </a:r>
          </a:p>
        </p:txBody>
      </p:sp>
      <p:sp>
        <p:nvSpPr>
          <p:cNvPr id="16" name="AutoShape 11" descr="Full-size image (28 K)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1" y="1717532"/>
            <a:ext cx="2661461" cy="221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3528" y="4005064"/>
            <a:ext cx="4913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Interaction between energy levels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59" y="4565925"/>
            <a:ext cx="2877485" cy="159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83881"/>
            <a:ext cx="3040742" cy="148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635896" y="5315834"/>
            <a:ext cx="1029449" cy="417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err="1" smtClean="0">
                <a:latin typeface="Times New Roman" pitchFamily="18" charset="0"/>
                <a:cs typeface="Times New Roman" pitchFamily="18" charset="0"/>
              </a:rPr>
              <a:t>Adsorbate</a:t>
            </a:r>
            <a:endParaRPr lang="en-US" altLang="ko-KR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17292" y="5229200"/>
            <a:ext cx="1029449" cy="417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err="1" smtClean="0">
                <a:latin typeface="Times New Roman" pitchFamily="18" charset="0"/>
                <a:cs typeface="Times New Roman" pitchFamily="18" charset="0"/>
              </a:rPr>
              <a:t>Adsorbate</a:t>
            </a:r>
            <a:endParaRPr lang="en-US" altLang="ko-KR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5616" y="6093296"/>
            <a:ext cx="1136850" cy="417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Broad band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32040" y="6093296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Narrow band</a:t>
            </a:r>
          </a:p>
        </p:txBody>
      </p:sp>
    </p:spTree>
    <p:extLst>
      <p:ext uri="{BB962C8B-B14F-4D97-AF65-F5344CB8AC3E}">
        <p14:creationId xmlns:p14="http://schemas.microsoft.com/office/powerpoint/2010/main" val="423590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7543" y="116632"/>
            <a:ext cx="820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latin typeface="Times New Roman" pitchFamily="18" charset="0"/>
                <a:cs typeface="Times New Roman" pitchFamily="18" charset="0"/>
              </a:rPr>
              <a:t>D-band Model(Chemisorption)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1196752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Formation of a chemical bond</a:t>
            </a:r>
          </a:p>
        </p:txBody>
      </p:sp>
      <p:sp>
        <p:nvSpPr>
          <p:cNvPr id="16" name="AutoShape 11" descr="Full-size image (28 K)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8800"/>
            <a:ext cx="579120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099971" y="3791347"/>
            <a:ext cx="4274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&lt;A. Nilsson et al., Chemical </a:t>
            </a:r>
            <a:r>
              <a:rPr lang="en-US" altLang="ko-KR" sz="900" dirty="0">
                <a:latin typeface="Times New Roman" pitchFamily="18" charset="0"/>
                <a:cs typeface="Times New Roman" pitchFamily="18" charset="0"/>
              </a:rPr>
              <a:t>Bonding at Surfaces and </a:t>
            </a:r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Interfaces, Elsevier(2008)&gt;</a:t>
            </a:r>
            <a:endParaRPr lang="ko-KR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34494" y="2276871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Antibonding</a:t>
            </a:r>
            <a:endParaRPr lang="en-US" altLang="ko-KR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93191" y="3501007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ko-K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onding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3528" y="4077072"/>
            <a:ext cx="4547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Strong </a:t>
            </a:r>
            <a:r>
              <a:rPr lang="en-US" altLang="ko-KR" sz="2400" b="1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 Weak chemisorption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38737"/>
            <a:ext cx="4404841" cy="207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모서리가 둥근 사각형 설명선 6"/>
          <p:cNvSpPr/>
          <p:nvPr/>
        </p:nvSpPr>
        <p:spPr>
          <a:xfrm>
            <a:off x="6228184" y="4300492"/>
            <a:ext cx="1355799" cy="849304"/>
          </a:xfrm>
          <a:prstGeom prst="wedgeRound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6347530" y="4509120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ko-K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ko-K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E</a:t>
            </a:r>
            <a:r>
              <a:rPr lang="en-US" altLang="ko-K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altLang="ko-KR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8215" y="6610159"/>
            <a:ext cx="33939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&lt;B. Hammer et al., Advances in catalysis, Vol. 45(2000), 71-129&gt;</a:t>
            </a:r>
            <a:endParaRPr lang="ko-KR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75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7543" y="116632"/>
            <a:ext cx="820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latin typeface="Times New Roman" pitchFamily="18" charset="0"/>
                <a:cs typeface="Times New Roman" pitchFamily="18" charset="0"/>
              </a:rPr>
              <a:t>D-band Model(Chemisorption)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1196752"/>
            <a:ext cx="4750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Variation in adsorption energies</a:t>
            </a:r>
          </a:p>
        </p:txBody>
      </p:sp>
      <p:sp>
        <p:nvSpPr>
          <p:cNvPr id="16" name="AutoShape 11" descr="Full-size image (28 K)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13" y="2029966"/>
            <a:ext cx="3390503" cy="220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29966"/>
            <a:ext cx="3380184" cy="23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67544" y="1485642"/>
            <a:ext cx="31840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Different Metal catalysts</a:t>
            </a:r>
            <a:endParaRPr lang="en-US" altLang="ko-KR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7544" y="2795554"/>
            <a:ext cx="817853" cy="417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altLang="ko-KR" sz="16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E(</a:t>
            </a:r>
            <a:r>
              <a:rPr lang="en-US" altLang="ko-KR" sz="1600" dirty="0" err="1" smtClean="0"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31840" y="4365104"/>
            <a:ext cx="33939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&lt;B. Hammer et al., Advances in catalysis, Vol. 45(2000), 71-129&gt;</a:t>
            </a:r>
            <a:endParaRPr lang="ko-KR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12" y="5157192"/>
            <a:ext cx="551730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왼쪽 화살표 7"/>
          <p:cNvSpPr/>
          <p:nvPr/>
        </p:nvSpPr>
        <p:spPr>
          <a:xfrm>
            <a:off x="2699792" y="6165304"/>
            <a:ext cx="2809278" cy="144016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3131840" y="6290156"/>
            <a:ext cx="1358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 smtClean="0">
                <a:latin typeface="Times New Roman" pitchFamily="18" charset="0"/>
                <a:cs typeface="Times New Roman" pitchFamily="18" charset="0"/>
              </a:rPr>
              <a:t># of d-electrons</a:t>
            </a:r>
          </a:p>
          <a:p>
            <a:pPr algn="ctr"/>
            <a:r>
              <a:rPr lang="en-US" altLang="ko-KR" sz="14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ko-KR" sz="10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ko-KR" sz="1400" b="1" dirty="0" smtClean="0">
                <a:latin typeface="Times New Roman" pitchFamily="18" charset="0"/>
                <a:cs typeface="Times New Roman" pitchFamily="18" charset="0"/>
              </a:rPr>
              <a:t> - E</a:t>
            </a:r>
            <a:r>
              <a:rPr lang="en-US" altLang="ko-KR" sz="105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altLang="ko-KR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아래쪽 화살표 8"/>
          <p:cNvSpPr/>
          <p:nvPr/>
        </p:nvSpPr>
        <p:spPr>
          <a:xfrm>
            <a:off x="4499992" y="6345344"/>
            <a:ext cx="45719" cy="180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아래쪽 화살표 35"/>
          <p:cNvSpPr/>
          <p:nvPr/>
        </p:nvSpPr>
        <p:spPr>
          <a:xfrm flipV="1">
            <a:off x="4499992" y="6597352"/>
            <a:ext cx="45719" cy="180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26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7543" y="116632"/>
            <a:ext cx="820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latin typeface="Times New Roman" pitchFamily="18" charset="0"/>
                <a:cs typeface="Times New Roman" pitchFamily="18" charset="0"/>
              </a:rPr>
              <a:t>D-band Model(Chemisorption)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1196752"/>
            <a:ext cx="4750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Variation in adsorption energies</a:t>
            </a:r>
          </a:p>
        </p:txBody>
      </p:sp>
      <p:sp>
        <p:nvSpPr>
          <p:cNvPr id="16" name="AutoShape 11" descr="Full-size image (28 K)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467544" y="1485642"/>
            <a:ext cx="22976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arenR" startAt="2"/>
            </a:pP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Different Facets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 ex) FCC</a:t>
            </a:r>
            <a:endParaRPr lang="en-US" altLang="ko-KR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4962"/>
            <a:ext cx="1627280" cy="15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417" y="3622700"/>
            <a:ext cx="11239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83" y="2118202"/>
            <a:ext cx="1383407" cy="149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48" y="3609876"/>
            <a:ext cx="11334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415" y="2081411"/>
            <a:ext cx="1656184" cy="156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244" y="3646667"/>
            <a:ext cx="1152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3763"/>
            <a:ext cx="4477174" cy="202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73075" y="4005064"/>
            <a:ext cx="2447080" cy="417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Times New Roman" pitchFamily="18" charset="0"/>
                <a:cs typeface="Times New Roman" pitchFamily="18" charset="0"/>
              </a:rPr>
              <a:t>Band Width(W) ~ </a:t>
            </a:r>
            <a:r>
              <a:rPr lang="en-US" altLang="ko-KR" sz="1600" b="1" dirty="0" err="1" smtClean="0">
                <a:latin typeface="Times New Roman" pitchFamily="18" charset="0"/>
                <a:cs typeface="Times New Roman" pitchFamily="18" charset="0"/>
              </a:rPr>
              <a:t>sqrt</a:t>
            </a:r>
            <a:r>
              <a:rPr lang="en-US" altLang="ko-KR" sz="1600" b="1" dirty="0" smtClean="0">
                <a:latin typeface="Times New Roman" pitchFamily="18" charset="0"/>
                <a:cs typeface="Times New Roman" pitchFamily="18" charset="0"/>
              </a:rPr>
              <a:t>(N)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188" y="4050956"/>
            <a:ext cx="3807284" cy="250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왼쪽 화살표 24"/>
          <p:cNvSpPr/>
          <p:nvPr/>
        </p:nvSpPr>
        <p:spPr>
          <a:xfrm flipH="1">
            <a:off x="5860329" y="4526583"/>
            <a:ext cx="2412269" cy="144016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5868144" y="4417367"/>
            <a:ext cx="2247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Decreasing Atomic Density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70543" y="6438081"/>
            <a:ext cx="33939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&lt;B. Hammer et al., </a:t>
            </a:r>
            <a:r>
              <a:rPr lang="en-US" altLang="ko-KR" sz="900" dirty="0"/>
              <a:t>Catalysis </a:t>
            </a:r>
            <a:r>
              <a:rPr lang="en-US" altLang="ko-KR" sz="900" dirty="0" smtClean="0"/>
              <a:t>Letters, 46(1997), 31-35</a:t>
            </a:r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ko-KR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5576" y="6438081"/>
            <a:ext cx="4274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&lt;A. Nilsson et al., Chemical </a:t>
            </a:r>
            <a:r>
              <a:rPr lang="en-US" altLang="ko-KR" sz="900" dirty="0">
                <a:latin typeface="Times New Roman" pitchFamily="18" charset="0"/>
                <a:cs typeface="Times New Roman" pitchFamily="18" charset="0"/>
              </a:rPr>
              <a:t>Bonding at Surfaces and </a:t>
            </a:r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Interfaces, Elsevier(2008)&gt;</a:t>
            </a:r>
            <a:endParaRPr lang="ko-KR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51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7543" y="116632"/>
            <a:ext cx="820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latin typeface="Times New Roman" pitchFamily="18" charset="0"/>
                <a:cs typeface="Times New Roman" pitchFamily="18" charset="0"/>
              </a:rPr>
              <a:t>D-band Model(Chemisorption)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1196752"/>
            <a:ext cx="4750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Variation in adsorption energies</a:t>
            </a:r>
          </a:p>
        </p:txBody>
      </p:sp>
      <p:sp>
        <p:nvSpPr>
          <p:cNvPr id="16" name="AutoShape 11" descr="Full-size image (28 K)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467544" y="1485642"/>
            <a:ext cx="1556836" cy="498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arenR" startAt="3"/>
            </a:pP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Alloying</a:t>
            </a:r>
            <a:endParaRPr lang="en-US" altLang="ko-KR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53" y="1715134"/>
            <a:ext cx="2163057" cy="273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744" y="1628800"/>
            <a:ext cx="2291576" cy="276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635896" y="4422304"/>
            <a:ext cx="33939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latin typeface="Times New Roman" pitchFamily="18" charset="0"/>
                <a:cs typeface="Times New Roman" pitchFamily="18" charset="0"/>
              </a:rPr>
              <a:t>&lt;J. R. </a:t>
            </a:r>
            <a:r>
              <a:rPr lang="en-US" altLang="ko-KR" sz="900" dirty="0" err="1" smtClean="0">
                <a:latin typeface="Times New Roman" pitchFamily="18" charset="0"/>
                <a:cs typeface="Times New Roman" pitchFamily="18" charset="0"/>
              </a:rPr>
              <a:t>Kitchin</a:t>
            </a:r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 et al., </a:t>
            </a:r>
            <a:r>
              <a:rPr lang="de-DE" altLang="ko-KR" sz="900" dirty="0">
                <a:latin typeface="Times New Roman" pitchFamily="18" charset="0"/>
                <a:cs typeface="Times New Roman" pitchFamily="18" charset="0"/>
              </a:rPr>
              <a:t>J. Chem. Phys. </a:t>
            </a:r>
            <a:r>
              <a:rPr lang="de-DE" altLang="ko-KR" sz="900" b="1" dirty="0"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de-DE" altLang="ko-KR" sz="900" dirty="0">
                <a:latin typeface="Times New Roman" pitchFamily="18" charset="0"/>
                <a:cs typeface="Times New Roman" pitchFamily="18" charset="0"/>
              </a:rPr>
              <a:t>, 10240 (</a:t>
            </a:r>
            <a:r>
              <a:rPr lang="de-DE" altLang="ko-KR" sz="900" dirty="0" smtClean="0">
                <a:latin typeface="Times New Roman" pitchFamily="18" charset="0"/>
                <a:cs typeface="Times New Roman" pitchFamily="18" charset="0"/>
              </a:rPr>
              <a:t>2004)</a:t>
            </a:r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ko-KR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33" y="4537720"/>
            <a:ext cx="3336363" cy="220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817112" y="5157192"/>
            <a:ext cx="4859344" cy="458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Control of </a:t>
            </a:r>
            <a:r>
              <a:rPr lang="en-US" altLang="ko-KR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reactivty</a:t>
            </a:r>
            <a:r>
              <a:rPr lang="en-US" altLang="ko-K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through catalyst deposition</a:t>
            </a:r>
          </a:p>
        </p:txBody>
      </p:sp>
      <p:sp>
        <p:nvSpPr>
          <p:cNvPr id="2" name="왼쪽 화살표 1"/>
          <p:cNvSpPr/>
          <p:nvPr/>
        </p:nvSpPr>
        <p:spPr>
          <a:xfrm>
            <a:off x="3995936" y="5733256"/>
            <a:ext cx="1080120" cy="1800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67544" y="6654552"/>
            <a:ext cx="4274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&lt;A. Nilsson et al., Chemical </a:t>
            </a:r>
            <a:r>
              <a:rPr lang="en-US" altLang="ko-KR" sz="900" dirty="0">
                <a:latin typeface="Times New Roman" pitchFamily="18" charset="0"/>
                <a:cs typeface="Times New Roman" pitchFamily="18" charset="0"/>
              </a:rPr>
              <a:t>Bonding at Surfaces and </a:t>
            </a:r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Interfaces, Elsevier(2008)&gt;</a:t>
            </a:r>
            <a:endParaRPr lang="ko-KR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5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1474</Words>
  <Application>Microsoft Office PowerPoint</Application>
  <PresentationFormat>화면 슬라이드 쇼(4:3)</PresentationFormat>
  <Paragraphs>199</Paragraphs>
  <Slides>21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김도형</dc:creator>
  <cp:lastModifiedBy>김도형</cp:lastModifiedBy>
  <cp:revision>162</cp:revision>
  <dcterms:created xsi:type="dcterms:W3CDTF">2013-03-27T04:42:03Z</dcterms:created>
  <dcterms:modified xsi:type="dcterms:W3CDTF">2013-05-02T05:18:35Z</dcterms:modified>
</cp:coreProperties>
</file>