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8" r:id="rId2"/>
    <p:sldId id="291" r:id="rId3"/>
    <p:sldId id="292" r:id="rId4"/>
    <p:sldId id="294" r:id="rId5"/>
    <p:sldId id="295" r:id="rId6"/>
    <p:sldId id="260" r:id="rId7"/>
    <p:sldId id="259" r:id="rId8"/>
    <p:sldId id="301" r:id="rId9"/>
    <p:sldId id="256" r:id="rId10"/>
    <p:sldId id="316" r:id="rId11"/>
    <p:sldId id="302" r:id="rId12"/>
    <p:sldId id="262" r:id="rId13"/>
    <p:sldId id="263" r:id="rId14"/>
    <p:sldId id="317" r:id="rId15"/>
    <p:sldId id="303" r:id="rId16"/>
    <p:sldId id="264" r:id="rId17"/>
    <p:sldId id="265" r:id="rId18"/>
    <p:sldId id="299" r:id="rId19"/>
    <p:sldId id="266" r:id="rId20"/>
    <p:sldId id="267" r:id="rId21"/>
    <p:sldId id="268" r:id="rId22"/>
    <p:sldId id="314" r:id="rId23"/>
    <p:sldId id="318" r:id="rId24"/>
    <p:sldId id="305" r:id="rId25"/>
    <p:sldId id="269" r:id="rId26"/>
    <p:sldId id="270" r:id="rId27"/>
    <p:sldId id="271" r:id="rId28"/>
    <p:sldId id="281" r:id="rId29"/>
    <p:sldId id="311" r:id="rId30"/>
    <p:sldId id="312" r:id="rId31"/>
    <p:sldId id="300" r:id="rId32"/>
    <p:sldId id="319" r:id="rId33"/>
    <p:sldId id="304" r:id="rId34"/>
    <p:sldId id="272" r:id="rId35"/>
    <p:sldId id="283" r:id="rId36"/>
    <p:sldId id="284" r:id="rId37"/>
    <p:sldId id="285" r:id="rId38"/>
    <p:sldId id="286" r:id="rId39"/>
    <p:sldId id="288" r:id="rId40"/>
    <p:sldId id="306" r:id="rId41"/>
    <p:sldId id="289" r:id="rId42"/>
    <p:sldId id="307" r:id="rId43"/>
    <p:sldId id="287" r:id="rId44"/>
    <p:sldId id="308" r:id="rId45"/>
    <p:sldId id="298" r:id="rId46"/>
    <p:sldId id="310" r:id="rId47"/>
    <p:sldId id="309" r:id="rId48"/>
    <p:sldId id="257" r:id="rId49"/>
    <p:sldId id="261" r:id="rId50"/>
    <p:sldId id="275" r:id="rId51"/>
    <p:sldId id="273" r:id="rId52"/>
    <p:sldId id="274" r:id="rId53"/>
    <p:sldId id="279" r:id="rId54"/>
    <p:sldId id="280" r:id="rId5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6265" autoAdjust="0"/>
  </p:normalViewPr>
  <p:slideViewPr>
    <p:cSldViewPr>
      <p:cViewPr varScale="1">
        <p:scale>
          <a:sx n="74" d="100"/>
          <a:sy n="74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1903-E3FA-48C9-B6C1-C0C21ECFE129}" type="datetimeFigureOut">
              <a:rPr lang="zh-TW" altLang="en-US" smtClean="0"/>
              <a:pPr/>
              <a:t>2009/5/10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5C3DC-B3EE-4170-A713-047A055791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5C3DC-B3EE-4170-A713-047A0557911A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463F-B352-403C-B2BD-EABBB8E7A93B}" type="datetimeFigureOut">
              <a:rPr lang="zh-TW" altLang="en-US" smtClean="0"/>
              <a:pPr/>
              <a:t>2009/5/10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59F-426E-4A8E-9A88-914C81F168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463F-B352-403C-B2BD-EABBB8E7A93B}" type="datetimeFigureOut">
              <a:rPr lang="zh-TW" altLang="en-US" smtClean="0"/>
              <a:pPr/>
              <a:t>2009/5/10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59F-426E-4A8E-9A88-914C81F168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463F-B352-403C-B2BD-EABBB8E7A93B}" type="datetimeFigureOut">
              <a:rPr lang="zh-TW" altLang="en-US" smtClean="0"/>
              <a:pPr/>
              <a:t>2009/5/10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59F-426E-4A8E-9A88-914C81F168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463F-B352-403C-B2BD-EABBB8E7A93B}" type="datetimeFigureOut">
              <a:rPr lang="zh-TW" altLang="en-US" smtClean="0"/>
              <a:pPr/>
              <a:t>2009/5/10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59F-426E-4A8E-9A88-914C81F168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463F-B352-403C-B2BD-EABBB8E7A93B}" type="datetimeFigureOut">
              <a:rPr lang="zh-TW" altLang="en-US" smtClean="0"/>
              <a:pPr/>
              <a:t>2009/5/10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59F-426E-4A8E-9A88-914C81F168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463F-B352-403C-B2BD-EABBB8E7A93B}" type="datetimeFigureOut">
              <a:rPr lang="zh-TW" altLang="en-US" smtClean="0"/>
              <a:pPr/>
              <a:t>2009/5/10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59F-426E-4A8E-9A88-914C81F168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463F-B352-403C-B2BD-EABBB8E7A93B}" type="datetimeFigureOut">
              <a:rPr lang="zh-TW" altLang="en-US" smtClean="0"/>
              <a:pPr/>
              <a:t>2009/5/10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59F-426E-4A8E-9A88-914C81F168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463F-B352-403C-B2BD-EABBB8E7A93B}" type="datetimeFigureOut">
              <a:rPr lang="zh-TW" altLang="en-US" smtClean="0"/>
              <a:pPr/>
              <a:t>2009/5/10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59F-426E-4A8E-9A88-914C81F168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463F-B352-403C-B2BD-EABBB8E7A93B}" type="datetimeFigureOut">
              <a:rPr lang="zh-TW" altLang="en-US" smtClean="0"/>
              <a:pPr/>
              <a:t>2009/5/10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59F-426E-4A8E-9A88-914C81F168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463F-B352-403C-B2BD-EABBB8E7A93B}" type="datetimeFigureOut">
              <a:rPr lang="zh-TW" altLang="en-US" smtClean="0"/>
              <a:pPr/>
              <a:t>2009/5/10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59F-426E-4A8E-9A88-914C81F168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463F-B352-403C-B2BD-EABBB8E7A93B}" type="datetimeFigureOut">
              <a:rPr lang="zh-TW" altLang="en-US" smtClean="0"/>
              <a:pPr/>
              <a:t>2009/5/10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159F-426E-4A8E-9A88-914C81F168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463F-B352-403C-B2BD-EABBB8E7A93B}" type="datetimeFigureOut">
              <a:rPr lang="zh-TW" altLang="en-US" smtClean="0"/>
              <a:pPr/>
              <a:t>2009/5/10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5159F-426E-4A8E-9A88-914C81F168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hyperlink" Target="http://www.blacklightpower.com/FLASH/Positronium.swf" TargetMode="External"/><Relationship Id="rId4" Type="http://schemas.openxmlformats.org/officeDocument/2006/relationships/oleObject" Target="../embeddings/oleObject2.bin"/><Relationship Id="rId9" Type="http://schemas.openxmlformats.org/officeDocument/2006/relationships/slide" Target="slide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slide" Target="slide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slide" Target="slide19.xml"/><Relationship Id="rId4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8072494" cy="2143140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Presentation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85918" y="3500438"/>
            <a:ext cx="7215238" cy="276860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Tzu-Cheng, Chuang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(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莊子承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</a:p>
          <a:p>
            <a:pPr algn="just">
              <a:buNone/>
            </a:pP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algn="just">
              <a:buNone/>
            </a:pP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Exchange student from</a:t>
            </a:r>
            <a:endParaRPr lang="zh-TW" altLang="en-US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algn="just">
              <a:buNone/>
            </a:pP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National Tsing-Hua University (Taiwan)</a:t>
            </a:r>
          </a:p>
          <a:p>
            <a:pPr>
              <a:buNone/>
            </a:pP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國立清華大學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台灣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endParaRPr lang="zh-TW" altLang="en-US" sz="9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85918" y="2643182"/>
            <a:ext cx="7358082" cy="24288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predicted and who discovered positronium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Levels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  <a:endParaRPr lang="zh-TW" altLang="en-US" sz="2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57422" y="2643182"/>
            <a:ext cx="6515088" cy="1143000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predicted positron?</a:t>
            </a:r>
            <a:b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discovered positronium?</a:t>
            </a:r>
            <a:endParaRPr lang="zh-TW" altLang="en-US" sz="4000" dirty="0">
              <a:solidFill>
                <a:srgbClr val="C0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500166" y="4000504"/>
            <a:ext cx="630749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500" b="1" dirty="0" smtClean="0">
                <a:solidFill>
                  <a:schemeClr val="tx2">
                    <a:lumMod val="75000"/>
                  </a:schemeClr>
                </a:solidFill>
              </a:rPr>
              <a:t>Is it important?</a:t>
            </a:r>
            <a:endParaRPr lang="zh-TW" altLang="en-US" sz="7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71538" y="5643578"/>
            <a:ext cx="79366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 smtClean="0"/>
              <a:t>Two persons won the Nobel Prize because of this!</a:t>
            </a:r>
            <a:endParaRPr lang="zh-TW" altLang="en-US" sz="3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00034" y="1857364"/>
            <a:ext cx="21083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 smtClean="0">
                <a:solidFill>
                  <a:srgbClr val="FFFF00"/>
                </a:solidFill>
              </a:rPr>
              <a:t>Second</a:t>
            </a:r>
            <a:endParaRPr lang="zh-TW" altLang="en-US" sz="5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80px-Carl_anderson.1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875488"/>
            <a:ext cx="1643074" cy="205384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Who predicted?</a:t>
            </a:r>
            <a:endParaRPr lang="zh-TW" altLang="en-US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TW" dirty="0" smtClean="0">
                <a:solidFill>
                  <a:srgbClr val="C00000"/>
                </a:solidFill>
              </a:rPr>
              <a:t>  Carl Anderson  </a:t>
            </a:r>
            <a:r>
              <a:rPr lang="en-US" altLang="zh-TW" dirty="0" smtClean="0"/>
              <a:t>predicted “positron” existence in </a:t>
            </a:r>
            <a:br>
              <a:rPr lang="en-US" altLang="zh-TW" dirty="0" smtClean="0"/>
            </a:br>
            <a:r>
              <a:rPr lang="en-US" altLang="zh-TW" dirty="0" smtClean="0"/>
              <a:t>(1905-1991)   1932 while at Caltech</a:t>
            </a:r>
          </a:p>
          <a:p>
            <a:pPr>
              <a:buNone/>
            </a:pPr>
            <a:endParaRPr lang="zh-TW" altLang="en-US" i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2786050" y="4857760"/>
            <a:ext cx="635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800" dirty="0" smtClean="0"/>
              <a:t>Nobel Prize in Physics in 1936 for </a:t>
            </a:r>
            <a:r>
              <a:rPr lang="en-US" altLang="zh-TW" sz="2800" dirty="0" smtClean="0">
                <a:solidFill>
                  <a:srgbClr val="FF0000"/>
                </a:solidFill>
              </a:rPr>
              <a:t>Positron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907179" y="2743138"/>
            <a:ext cx="7236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</a:rPr>
              <a:t>March 15, 1933, PRL, V. 43, The Positive Electron, Carl D. Anderson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Who discovered?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Martin Deutsch   </a:t>
            </a:r>
            <a:r>
              <a:rPr lang="en-US" dirty="0" smtClean="0"/>
              <a:t>the physicist who first        </a:t>
            </a:r>
            <a:br>
              <a:rPr lang="en-US" dirty="0" smtClean="0"/>
            </a:br>
            <a:r>
              <a:rPr lang="en-US" dirty="0" smtClean="0"/>
              <a:t> (</a:t>
            </a:r>
            <a:r>
              <a:rPr lang="en-US" altLang="zh-TW" dirty="0" smtClean="0"/>
              <a:t>1917 – 2002)</a:t>
            </a:r>
            <a:r>
              <a:rPr lang="en-US" dirty="0" smtClean="0"/>
              <a:t>      detected positronium in Gas</a:t>
            </a:r>
          </a:p>
        </p:txBody>
      </p:sp>
      <p:pic>
        <p:nvPicPr>
          <p:cNvPr id="4" name="圖片 3" descr="pw1509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214686"/>
            <a:ext cx="1703522" cy="221457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786050" y="3357562"/>
            <a:ext cx="63579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He worked on the 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Manhattan Project</a:t>
            </a:r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and taught at MIT</a:t>
            </a:r>
          </a:p>
          <a:p>
            <a:endParaRPr lang="en-US" altLang="zh-TW" sz="32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Nobel Prize in 1956 for discovering </a:t>
            </a:r>
            <a:r>
              <a:rPr lang="en-US" altLang="zh-TW" sz="28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Ps</a:t>
            </a:r>
            <a:endParaRPr lang="zh-TW" altLang="en-US" sz="2800" dirty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endParaRPr lang="zh-TW" altLang="en-US" sz="9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85918" y="2571744"/>
            <a:ext cx="7358082" cy="24288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predicted and who discovered positronium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Levels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  <a:endParaRPr lang="zh-TW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3240" y="2928934"/>
            <a:ext cx="3357586" cy="1000132"/>
          </a:xfrm>
        </p:spPr>
        <p:txBody>
          <a:bodyPr>
            <a:noAutofit/>
          </a:bodyPr>
          <a:lstStyle/>
          <a:p>
            <a:pPr algn="l"/>
            <a:r>
              <a:rPr lang="en-US" altLang="zh-TW" sz="8800" b="1" dirty="0" smtClean="0">
                <a:solidFill>
                  <a:srgbClr val="C00000"/>
                </a:solidFill>
              </a:rPr>
              <a:t>States</a:t>
            </a:r>
            <a:endParaRPr lang="zh-TW" altLang="en-US" sz="8800" b="1" dirty="0">
              <a:solidFill>
                <a:srgbClr val="C0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4714884"/>
            <a:ext cx="9144000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7030A0"/>
                </a:solidFill>
              </a:rPr>
              <a:t>Ground state? </a:t>
            </a:r>
            <a:r>
              <a:rPr lang="en-US" altLang="zh-TW" sz="3600" dirty="0" smtClean="0">
                <a:solidFill>
                  <a:schemeClr val="accent1">
                    <a:lumMod val="50000"/>
                  </a:schemeClr>
                </a:solidFill>
              </a:rPr>
              <a:t>excited states?…</a:t>
            </a:r>
            <a:r>
              <a:rPr lang="en-US" altLang="zh-TW" sz="3600" dirty="0" smtClean="0">
                <a:solidFill>
                  <a:srgbClr val="FF0000"/>
                </a:solidFill>
              </a:rPr>
              <a:t>or United States?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14480" y="2143116"/>
            <a:ext cx="15682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 smtClean="0">
                <a:solidFill>
                  <a:srgbClr val="FFFF00"/>
                </a:solidFill>
              </a:rPr>
              <a:t>Third</a:t>
            </a:r>
            <a:endParaRPr lang="zh-TW" altLang="en-US" sz="5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What we know </a:t>
            </a:r>
            <a:endParaRPr lang="zh-TW" altLang="en-US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2928934"/>
            <a:ext cx="3829048" cy="1400171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zh-TW" sz="3600" dirty="0" smtClean="0"/>
              <a:t>Electron – spin : ½ </a:t>
            </a:r>
          </a:p>
          <a:p>
            <a:pPr marL="514350" indent="-514350">
              <a:buNone/>
            </a:pPr>
            <a:r>
              <a:rPr lang="en-US" altLang="zh-TW" sz="3600" dirty="0" smtClean="0"/>
              <a:t>Positron – spin : ½ </a:t>
            </a:r>
            <a:endParaRPr lang="zh-TW" altLang="en-US" sz="36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714480" y="4429132"/>
            <a:ext cx="6037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Addition of Angular Momentum:</a:t>
            </a:r>
          </a:p>
          <a:p>
            <a:r>
              <a:rPr lang="zh-TW" altLang="en-US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</a:t>
            </a:r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 = 0 v 1, m = -1, 0, 1</a:t>
            </a:r>
            <a:endParaRPr lang="zh-TW" altLang="en-US" sz="3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85786" y="3143248"/>
            <a:ext cx="1609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</a:rPr>
              <a:t>Why?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10" name="右大括弧 9"/>
          <p:cNvSpPr/>
          <p:nvPr/>
        </p:nvSpPr>
        <p:spPr>
          <a:xfrm>
            <a:off x="7286644" y="3357562"/>
            <a:ext cx="571504" cy="1928826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7929586" y="3071810"/>
            <a:ext cx="1046440" cy="25766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just"/>
            <a:r>
              <a:rPr lang="en-US" altLang="zh-TW" sz="2800" b="1" dirty="0" smtClean="0">
                <a:solidFill>
                  <a:schemeClr val="accent2">
                    <a:lumMod val="50000"/>
                  </a:schemeClr>
                </a:solidFill>
              </a:rPr>
              <a:t>It’s the  same</a:t>
            </a:r>
            <a:br>
              <a:rPr lang="en-US" altLang="zh-TW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zh-TW" sz="2800" b="1" dirty="0" smtClean="0">
                <a:solidFill>
                  <a:schemeClr val="accent2">
                    <a:lumMod val="50000"/>
                  </a:schemeClr>
                </a:solidFill>
              </a:rPr>
              <a:t> as HYDROGEN ! </a:t>
            </a:r>
            <a:endParaRPr lang="zh-TW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90340" y="5567622"/>
            <a:ext cx="65248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dirty="0" smtClean="0">
                <a:solidFill>
                  <a:schemeClr val="accent5">
                    <a:lumMod val="50000"/>
                  </a:schemeClr>
                </a:solidFill>
              </a:rPr>
              <a:t>So what can we predict?</a:t>
            </a:r>
            <a:endParaRPr lang="zh-TW" altLang="en-US" sz="5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左中括弧 12"/>
          <p:cNvSpPr/>
          <p:nvPr/>
        </p:nvSpPr>
        <p:spPr>
          <a:xfrm>
            <a:off x="6786578" y="5643578"/>
            <a:ext cx="142876" cy="714380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6873792" y="5598399"/>
            <a:ext cx="1127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Singlet</a:t>
            </a:r>
            <a:br>
              <a:rPr lang="en-US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en-US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Triplet</a:t>
            </a:r>
            <a:endParaRPr lang="zh-TW" altLang="en-US" sz="2400" dirty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929586" y="5857892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state</a:t>
            </a:r>
            <a:endParaRPr lang="zh-TW" altLang="en-US" sz="2400" dirty="0">
              <a:solidFill>
                <a:srgbClr val="00206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85786" y="1928802"/>
            <a:ext cx="5592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solidFill>
                  <a:srgbClr val="FFFF00"/>
                </a:solidFill>
              </a:rPr>
              <a:t>Ground state</a:t>
            </a:r>
            <a:r>
              <a:rPr lang="en-US" altLang="zh-TW" sz="3600" b="1" dirty="0" smtClean="0"/>
              <a:t> : like hydrogen</a:t>
            </a:r>
            <a:endParaRPr lang="zh-TW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9" grpId="0"/>
      <p:bldP spid="10" grpId="0" animBg="1"/>
      <p:bldP spid="11" grpId="0"/>
      <p:bldP spid="12" grpId="0"/>
      <p:bldP spid="13" grpId="0" animBg="1"/>
      <p:bldP spid="15" grpId="0"/>
      <p:bldP spid="16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Singlet State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614354"/>
          </a:xfrm>
        </p:spPr>
        <p:txBody>
          <a:bodyPr/>
          <a:lstStyle/>
          <a:p>
            <a:pPr algn="just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Singlet state :</a:t>
            </a:r>
            <a:r>
              <a:rPr lang="en-US" altLang="zh-TW" dirty="0" smtClean="0"/>
              <a:t>      anti-parallel spins (S=0,            )</a:t>
            </a:r>
            <a:endParaRPr lang="zh-TW" alt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401738" y="1643050"/>
          <a:ext cx="1027914" cy="500066"/>
        </p:xfrm>
        <a:graphic>
          <a:graphicData uri="http://schemas.openxmlformats.org/presentationml/2006/ole">
            <p:oleObj spid="_x0000_s1027" name="Equation" r:id="rId3" imgW="469800" imgH="228600" progId="Equation.DSMT4">
              <p:embed/>
            </p:oleObj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428860" y="2071678"/>
            <a:ext cx="64288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TW" sz="3000" dirty="0" smtClean="0"/>
              <a:t>It is called </a:t>
            </a:r>
            <a:r>
              <a:rPr lang="en-US" altLang="zh-TW" sz="3000" dirty="0" smtClean="0">
                <a:solidFill>
                  <a:schemeClr val="accent6">
                    <a:lumMod val="75000"/>
                  </a:schemeClr>
                </a:solidFill>
              </a:rPr>
              <a:t>para-positronium</a:t>
            </a:r>
            <a:r>
              <a:rPr lang="en-US" altLang="zh-TW" sz="3000" dirty="0" smtClean="0"/>
              <a:t> (Abbr. </a:t>
            </a:r>
            <a:r>
              <a:rPr lang="en-US" altLang="zh-TW" sz="3000" dirty="0" smtClean="0">
                <a:solidFill>
                  <a:schemeClr val="accent6">
                    <a:lumMod val="75000"/>
                  </a:schemeClr>
                </a:solidFill>
              </a:rPr>
              <a:t>p-Ps</a:t>
            </a:r>
            <a:r>
              <a:rPr lang="en-US" altLang="zh-TW" sz="3000" dirty="0" smtClean="0"/>
              <a:t>)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285852" y="2000240"/>
          <a:ext cx="841622" cy="714380"/>
        </p:xfrm>
        <a:graphic>
          <a:graphicData uri="http://schemas.openxmlformats.org/presentationml/2006/ole">
            <p:oleObj spid="_x0000_s1028" name="Equation" r:id="rId4" imgW="203040" imgH="241200" progId="Equation.DSMT4">
              <p:embed/>
            </p:oleObj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1000100" y="5143512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3000" dirty="0" smtClean="0"/>
              <a:t>Mean lifetime (      ) </a:t>
            </a:r>
            <a:r>
              <a:rPr lang="el-GR" altLang="zh-TW" sz="1600" dirty="0" smtClean="0"/>
              <a:t>λ</a:t>
            </a:r>
            <a:r>
              <a:rPr lang="en-US" altLang="zh-TW" sz="1600" dirty="0" smtClean="0"/>
              <a:t> is a positive number called the decay constant.</a:t>
            </a:r>
            <a:endParaRPr lang="zh-TW" altLang="en-US" sz="3000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571604" y="5929330"/>
          <a:ext cx="1643074" cy="571504"/>
        </p:xfrm>
        <a:graphic>
          <a:graphicData uri="http://schemas.openxmlformats.org/presentationml/2006/ole">
            <p:oleObj spid="_x0000_s1029" name="Equation" r:id="rId5" imgW="888840" imgH="24120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714744" y="5072074"/>
          <a:ext cx="642942" cy="578648"/>
        </p:xfrm>
        <a:graphic>
          <a:graphicData uri="http://schemas.openxmlformats.org/presentationml/2006/ole">
            <p:oleObj spid="_x0000_s1030" name="Equation" r:id="rId6" imgW="393480" imgH="393480" progId="Equation.DSMT4">
              <p:embed/>
            </p:oleObj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642910" y="2928934"/>
            <a:ext cx="850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altLang="zh-TW" sz="2400" b="1" dirty="0" smtClean="0"/>
              <a:t>1. </a:t>
            </a:r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</a:rPr>
              <a:t>Mean lifetime </a:t>
            </a:r>
            <a:r>
              <a:rPr lang="en-US" altLang="zh-TW" sz="2400" dirty="0" smtClean="0"/>
              <a:t>: 125 picoseconds</a:t>
            </a:r>
          </a:p>
        </p:txBody>
      </p:sp>
      <p:pic>
        <p:nvPicPr>
          <p:cNvPr id="11" name="圖片 10" descr="The green ball is the positron, the blue ball is the electron, and the red balls are the annihilation gamma ray photon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08" y="4714884"/>
            <a:ext cx="2428892" cy="214311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2939710" y="6100724"/>
            <a:ext cx="1775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002060"/>
                </a:solidFill>
              </a:rPr>
              <a:t>Decay function</a:t>
            </a:r>
            <a:endParaRPr lang="zh-TW" altLang="en-US" sz="2000" b="1" dirty="0">
              <a:solidFill>
                <a:srgbClr val="00206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2910" y="3429000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400" b="1" dirty="0" smtClean="0"/>
              <a:t>2. </a:t>
            </a:r>
            <a:r>
              <a:rPr lang="en-US" altLang="zh-TW" sz="2400" dirty="0" smtClean="0"/>
              <a:t>Decays preferentially into </a:t>
            </a:r>
            <a:r>
              <a:rPr lang="en-US" altLang="zh-TW" sz="2400" dirty="0" smtClean="0">
                <a:solidFill>
                  <a:srgbClr val="FF0000"/>
                </a:solidFill>
              </a:rPr>
              <a:t>two gamma quanta</a:t>
            </a:r>
            <a:r>
              <a:rPr lang="en-US" altLang="zh-TW" sz="2400" dirty="0" smtClean="0"/>
              <a:t>, which emitted </a:t>
            </a:r>
            <a:br>
              <a:rPr lang="en-US" altLang="zh-TW" sz="2400" dirty="0" smtClean="0"/>
            </a:br>
            <a:r>
              <a:rPr lang="en-US" altLang="zh-TW" sz="2400" dirty="0" smtClean="0"/>
              <a:t>      from </a:t>
            </a:r>
            <a:r>
              <a:rPr lang="en-US" altLang="zh-TW" sz="2400" dirty="0" smtClean="0">
                <a:solidFill>
                  <a:schemeClr val="accent6"/>
                </a:solidFill>
              </a:rPr>
              <a:t>Ps </a:t>
            </a:r>
            <a:r>
              <a:rPr lang="en-US" altLang="zh-TW" sz="2400" dirty="0" smtClean="0">
                <a:solidFill>
                  <a:schemeClr val="accent6"/>
                </a:solidFill>
                <a:hlinkClick r:id="rId8" action="ppaction://hlinksldjump"/>
              </a:rPr>
              <a:t>annihilation</a:t>
            </a:r>
            <a:r>
              <a:rPr lang="en-US" altLang="zh-TW" sz="2400" dirty="0" smtClean="0"/>
              <a:t>, with energy of </a:t>
            </a:r>
            <a:r>
              <a:rPr lang="en-US" altLang="zh-TW" sz="2400" dirty="0" smtClean="0">
                <a:solidFill>
                  <a:srgbClr val="00B050"/>
                </a:solidFill>
              </a:rPr>
              <a:t>511 keV </a:t>
            </a:r>
            <a:r>
              <a:rPr lang="en-US" altLang="zh-TW" sz="2400" dirty="0" smtClean="0"/>
              <a:t>each</a:t>
            </a:r>
            <a:endParaRPr lang="zh-TW" altLang="en-US" sz="2400" dirty="0"/>
          </a:p>
        </p:txBody>
      </p:sp>
      <p:cxnSp>
        <p:nvCxnSpPr>
          <p:cNvPr id="17" name="直線單箭頭接點 16"/>
          <p:cNvCxnSpPr/>
          <p:nvPr/>
        </p:nvCxnSpPr>
        <p:spPr>
          <a:xfrm rot="5400000" flipH="1" flipV="1">
            <a:off x="3643306" y="4071942"/>
            <a:ext cx="1000132" cy="42862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1357290" y="4429132"/>
            <a:ext cx="2571768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  <a:hlinkClick r:id="rId9" action="ppaction://hlinksldjump"/>
              </a:rPr>
              <a:t>Selection rule 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000100" y="657227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hlinkClick r:id="rId10"/>
              </a:rPr>
              <a:t>http://www.blacklightpower.com/FLASH/Positronium.swf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  <p:bldP spid="14" grpId="0"/>
      <p:bldP spid="12" grpId="0"/>
      <p:bldP spid="15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Singlet (cont.)</a:t>
            </a:r>
            <a:endParaRPr lang="zh-TW" altLang="en-US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4" name="圖片 3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357562"/>
            <a:ext cx="4214842" cy="261320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071670" y="6365557"/>
            <a:ext cx="56759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dirty="0" smtClean="0"/>
              <a:t>the energy predicted by Einstein's </a:t>
            </a:r>
            <a:r>
              <a:rPr lang="en-US" altLang="zh-TW" sz="2600" dirty="0" smtClean="0">
                <a:solidFill>
                  <a:srgbClr val="FFFF00"/>
                </a:solidFill>
              </a:rPr>
              <a:t>E=mc</a:t>
            </a:r>
            <a:r>
              <a:rPr lang="en-US" altLang="zh-TW" sz="2600" baseline="30000" dirty="0" smtClean="0">
                <a:solidFill>
                  <a:srgbClr val="FFFF00"/>
                </a:solidFill>
              </a:rPr>
              <a:t>2</a:t>
            </a:r>
            <a:endParaRPr lang="zh-TW" altLang="en-US" sz="2600" dirty="0">
              <a:solidFill>
                <a:srgbClr val="FFFF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286512" y="4357694"/>
            <a:ext cx="2500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 smtClean="0"/>
              <a:t>For stationary Ps, we would expect the energy spectrum to consist of a narrow peak at 511 keV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142976" y="1714488"/>
            <a:ext cx="34805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 smtClean="0">
                <a:solidFill>
                  <a:srgbClr val="00B050"/>
                </a:solidFill>
              </a:rPr>
              <a:t>Doppler Broadening 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000232" y="2143116"/>
            <a:ext cx="6500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to measure the energy of the gamma rays using a high-purity Germanium detector</a:t>
            </a:r>
            <a:endParaRPr lang="zh-TW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Singlet (cont.)</a:t>
            </a:r>
            <a:endParaRPr lang="zh-TW" altLang="en-US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571613"/>
            <a:ext cx="8643966" cy="20002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3600" b="1" dirty="0" smtClean="0">
                <a:solidFill>
                  <a:srgbClr val="C00000"/>
                </a:solidFill>
              </a:rPr>
              <a:t>p-Ps</a:t>
            </a:r>
            <a:endParaRPr lang="en-US" altLang="zh-TW" sz="1000" b="1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r>
              <a:rPr lang="en-US" altLang="zh-TW" sz="2600" dirty="0" smtClean="0"/>
              <a:t>		1. decay into any </a:t>
            </a:r>
            <a:r>
              <a:rPr lang="en-US" altLang="zh-TW" sz="2600" dirty="0" smtClean="0">
                <a:solidFill>
                  <a:srgbClr val="FF0000"/>
                </a:solidFill>
              </a:rPr>
              <a:t>even</a:t>
            </a:r>
            <a:r>
              <a:rPr lang="en-US" altLang="zh-TW" sz="2600" dirty="0" smtClean="0"/>
              <a:t> number of photons </a:t>
            </a:r>
            <a:br>
              <a:rPr lang="en-US" altLang="zh-TW" sz="2600" dirty="0" smtClean="0"/>
            </a:br>
            <a:r>
              <a:rPr lang="en-US" altLang="zh-TW" sz="2600" dirty="0" smtClean="0"/>
              <a:t>	2. the probability quickly decreases as the number</a:t>
            </a:r>
            <a:br>
              <a:rPr lang="en-US" altLang="zh-TW" sz="2600" dirty="0" smtClean="0"/>
            </a:br>
            <a:r>
              <a:rPr lang="en-US" altLang="zh-TW" sz="2600" dirty="0" smtClean="0"/>
              <a:t>	     increases</a:t>
            </a:r>
            <a:r>
              <a:rPr lang="en-US" altLang="zh-TW" dirty="0" smtClean="0"/>
              <a:t>		</a:t>
            </a:r>
            <a:endParaRPr lang="en-US" altLang="zh-TW" baseline="30000" dirty="0" smtClean="0"/>
          </a:p>
          <a:p>
            <a:pPr marL="514350" indent="-514350">
              <a:buNone/>
            </a:pPr>
            <a:endParaRPr lang="en-US" sz="500" b="1" baseline="30000" dirty="0" smtClean="0"/>
          </a:p>
          <a:p>
            <a:pPr algn="just">
              <a:buNone/>
            </a:pPr>
            <a:endParaRPr lang="en-US" altLang="zh-TW" dirty="0" smtClean="0"/>
          </a:p>
          <a:p>
            <a:pPr algn="just">
              <a:buNone/>
            </a:pPr>
            <a:endParaRPr lang="zh-TW" altLang="en-US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571736" y="4786322"/>
          <a:ext cx="3727464" cy="931866"/>
        </p:xfrm>
        <a:graphic>
          <a:graphicData uri="http://schemas.openxmlformats.org/presentationml/2006/ole">
            <p:oleObj spid="_x0000_s3075" name="Equation" r:id="rId3" imgW="1726920" imgH="431640" progId="Equation.DSMT4">
              <p:embed/>
            </p:oleObj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78238" y="6488668"/>
            <a:ext cx="8165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S. G. Karshenboim, Precision Study of Positronium: Testing Bound State QED Theory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357422" y="4857760"/>
            <a:ext cx="285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dirty="0" smtClean="0">
                <a:solidFill>
                  <a:srgbClr val="002060"/>
                </a:solidFill>
              </a:rPr>
              <a:t>*</a:t>
            </a:r>
            <a:endParaRPr lang="zh-TW" altLang="en-US" sz="3000" b="1" dirty="0">
              <a:solidFill>
                <a:srgbClr val="00206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500430" y="3143248"/>
            <a:ext cx="4286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Ex: The </a:t>
            </a:r>
            <a:r>
              <a:rPr lang="en-US" altLang="zh-TW" sz="2200" dirty="0" smtClean="0">
                <a:solidFill>
                  <a:srgbClr val="FF0000"/>
                </a:solidFill>
                <a:hlinkClick r:id="rId4" action="ppaction://hlinksldjump"/>
              </a:rPr>
              <a:t>branching ratio </a:t>
            </a:r>
            <a:r>
              <a:rPr lang="en-US" altLang="zh-TW" sz="2200" dirty="0" smtClean="0"/>
              <a:t>for decay</a:t>
            </a:r>
            <a:br>
              <a:rPr lang="en-US" altLang="zh-TW" sz="2200" dirty="0" smtClean="0"/>
            </a:br>
            <a:r>
              <a:rPr lang="en-US" altLang="zh-TW" sz="2200" dirty="0" smtClean="0"/>
              <a:t>       into  4 photons is 1.439×10</a:t>
            </a:r>
            <a:r>
              <a:rPr lang="en-US" altLang="zh-TW" sz="2200" baseline="30000" dirty="0" smtClean="0"/>
              <a:t>-6</a:t>
            </a:r>
            <a:endParaRPr lang="zh-TW" altLang="en-US" sz="2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76547" y="4143380"/>
            <a:ext cx="3552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</a:rPr>
              <a:t>p-Ps lifetime </a:t>
            </a:r>
            <a:r>
              <a:rPr lang="en-US" altLang="zh-TW" sz="3200" dirty="0" smtClean="0">
                <a:solidFill>
                  <a:srgbClr val="C00000"/>
                </a:solidFill>
              </a:rPr>
              <a:t>(S = 0):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215206" y="3714752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Negligible!</a:t>
            </a:r>
            <a:r>
              <a:rPr lang="en-US" altLang="zh-TW" dirty="0" smtClean="0"/>
              <a:t> </a:t>
            </a:r>
            <a:endParaRPr lang="zh-TW" alt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9144000" cy="433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3500430" y="214290"/>
            <a:ext cx="2483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44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Where?</a:t>
            </a:r>
            <a:endParaRPr lang="zh-TW" altLang="en-US" sz="44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3000364" y="5357826"/>
            <a:ext cx="571504" cy="28575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929058" y="5072074"/>
            <a:ext cx="500066" cy="57150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2500298" y="4071942"/>
            <a:ext cx="100013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286116" y="392906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Russia</a:t>
            </a:r>
            <a:endParaRPr lang="zh-TW" altLang="en-US" dirty="0"/>
          </a:p>
        </p:txBody>
      </p:sp>
      <p:cxnSp>
        <p:nvCxnSpPr>
          <p:cNvPr id="11" name="直線單箭頭接點 10"/>
          <p:cNvCxnSpPr/>
          <p:nvPr/>
        </p:nvCxnSpPr>
        <p:spPr>
          <a:xfrm rot="5400000">
            <a:off x="3393273" y="4822041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3786182" y="4559866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China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357686" y="514351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Japan</a:t>
            </a:r>
            <a:endParaRPr lang="zh-TW" altLang="en-US" dirty="0"/>
          </a:p>
        </p:txBody>
      </p:sp>
      <p:sp>
        <p:nvSpPr>
          <p:cNvPr id="14" name="橢圓 13"/>
          <p:cNvSpPr/>
          <p:nvPr/>
        </p:nvSpPr>
        <p:spPr>
          <a:xfrm flipH="1">
            <a:off x="3571868" y="5643578"/>
            <a:ext cx="285752" cy="28575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786182" y="5715016"/>
            <a:ext cx="837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Taiwan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Triplet State</a:t>
            </a:r>
            <a:endParaRPr lang="zh-TW" altLang="en-US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61435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Triplet state :    </a:t>
            </a:r>
            <a:r>
              <a:rPr lang="en-US" altLang="zh-TW" dirty="0" smtClean="0"/>
              <a:t>parallel spins (                          ) 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429256" y="1643050"/>
          <a:ext cx="2474913" cy="500063"/>
        </p:xfrm>
        <a:graphic>
          <a:graphicData uri="http://schemas.openxmlformats.org/presentationml/2006/ole">
            <p:oleObj spid="_x0000_s23554" name="Equation" r:id="rId3" imgW="1130040" imgH="228600" progId="Equation.DSMT4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357290" y="2000240"/>
          <a:ext cx="631219" cy="714380"/>
        </p:xfrm>
        <a:graphic>
          <a:graphicData uri="http://schemas.openxmlformats.org/presentationml/2006/ole">
            <p:oleObj spid="_x0000_s23555" name="Equation" r:id="rId4" imgW="203040" imgH="241200" progId="Equation.DSMT4">
              <p:embed/>
            </p:oleObj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285852" y="4500570"/>
            <a:ext cx="664373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700" dirty="0" smtClean="0">
                <a:solidFill>
                  <a:srgbClr val="00B050"/>
                </a:solidFill>
              </a:rPr>
              <a:t>How is the other modes of decay?</a:t>
            </a:r>
            <a:endParaRPr lang="zh-TW" altLang="en-US" sz="3700" dirty="0">
              <a:solidFill>
                <a:srgbClr val="00B05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79457" y="5365449"/>
            <a:ext cx="89238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dirty="0" smtClean="0">
                <a:solidFill>
                  <a:srgbClr val="FF0000"/>
                </a:solidFill>
              </a:rPr>
              <a:t>Negligible!</a:t>
            </a:r>
            <a:r>
              <a:rPr lang="en-US" altLang="zh-TW" sz="2600" dirty="0" smtClean="0"/>
              <a:t>  Ex: Five photons mode’s branching ratio is 1.0* 10</a:t>
            </a:r>
            <a:r>
              <a:rPr lang="en-US" altLang="zh-TW" sz="2600" baseline="30000" dirty="0" smtClean="0"/>
              <a:t>-6</a:t>
            </a:r>
            <a:endParaRPr lang="zh-TW" altLang="en-US" sz="2600" baseline="30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8429652" y="2792552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</a:rPr>
              <a:t>*</a:t>
            </a:r>
            <a:endParaRPr lang="zh-TW" alt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714402" y="6273225"/>
            <a:ext cx="7429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</a:rPr>
              <a:t>A. Badertscher </a:t>
            </a:r>
            <a:r>
              <a:rPr lang="en-US" altLang="zh-TW" sz="1600" b="1" i="1" dirty="0" smtClean="0">
                <a:solidFill>
                  <a:schemeClr val="accent2">
                    <a:lumMod val="50000"/>
                  </a:schemeClr>
                </a:solidFill>
              </a:rPr>
              <a:t>et al.</a:t>
            </a:r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</a:rPr>
              <a:t> (2007). "An Improved Limit on Invisible Decays of Positronium". </a:t>
            </a:r>
          </a:p>
          <a:p>
            <a:pPr marL="342900" indent="-342900"/>
            <a:r>
              <a:rPr lang="en-US" altLang="zh-TW" sz="1600" b="1" i="1" dirty="0" smtClean="0">
                <a:solidFill>
                  <a:schemeClr val="accent2">
                    <a:lumMod val="50000"/>
                  </a:schemeClr>
                </a:solidFill>
              </a:rPr>
              <a:t>       Phys Rev D</a:t>
            </a:r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</a:rPr>
              <a:t> 75</a:t>
            </a:r>
            <a:endParaRPr lang="zh-TW" alt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000364" y="2071678"/>
            <a:ext cx="53578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It is called </a:t>
            </a:r>
            <a:r>
              <a:rPr lang="en-US" altLang="zh-TW" sz="2600" dirty="0" smtClean="0">
                <a:solidFill>
                  <a:srgbClr val="FF0000"/>
                </a:solidFill>
              </a:rPr>
              <a:t>ortho-positronium</a:t>
            </a:r>
            <a:r>
              <a:rPr lang="en-US" altLang="zh-TW" sz="2600" dirty="0" smtClean="0"/>
              <a:t> (</a:t>
            </a:r>
            <a:r>
              <a:rPr lang="en-US" altLang="zh-TW" sz="2600" dirty="0" smtClean="0">
                <a:solidFill>
                  <a:srgbClr val="FF0000"/>
                </a:solidFill>
              </a:rPr>
              <a:t>o-Ps</a:t>
            </a:r>
            <a:r>
              <a:rPr lang="en-US" altLang="zh-TW" sz="2600" dirty="0" smtClean="0"/>
              <a:t>)</a:t>
            </a:r>
            <a:endParaRPr lang="zh-TW" altLang="en-US" sz="26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85720" y="3000372"/>
            <a:ext cx="88582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1. In </a:t>
            </a:r>
            <a:r>
              <a:rPr lang="en-US" altLang="zh-TW" sz="2600" dirty="0" smtClean="0">
                <a:solidFill>
                  <a:schemeClr val="accent6">
                    <a:lumMod val="75000"/>
                  </a:schemeClr>
                </a:solidFill>
              </a:rPr>
              <a:t>vacuum</a:t>
            </a:r>
            <a:r>
              <a:rPr lang="en-US" altLang="zh-TW" sz="2600" dirty="0" smtClean="0"/>
              <a:t> has a mean lifetime of 142.05±0.02 nanoseconds </a:t>
            </a:r>
          </a:p>
          <a:p>
            <a:r>
              <a:rPr lang="en-US" altLang="zh-TW" sz="2600" dirty="0" smtClean="0"/>
              <a:t>2. The leading mode of decay is </a:t>
            </a:r>
            <a:r>
              <a:rPr lang="en-US" altLang="zh-TW" sz="2600" dirty="0" smtClean="0">
                <a:solidFill>
                  <a:schemeClr val="accent6">
                    <a:lumMod val="50000"/>
                  </a:schemeClr>
                </a:solidFill>
              </a:rPr>
              <a:t>three gamma quanta</a:t>
            </a:r>
            <a:r>
              <a:rPr lang="en-US" altLang="zh-TW" sz="2600" dirty="0" smtClean="0"/>
              <a:t>.</a:t>
            </a:r>
            <a:endParaRPr lang="zh-TW" altLang="en-US" sz="26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714744" y="3857628"/>
            <a:ext cx="3132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00B0F0"/>
                </a:solidFill>
              </a:rPr>
              <a:t>Odd number of photon</a:t>
            </a:r>
            <a:endParaRPr lang="zh-TW" altLang="en-US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Triplet State Cont.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4354"/>
          </a:xfrm>
        </p:spPr>
        <p:txBody>
          <a:bodyPr/>
          <a:lstStyle/>
          <a:p>
            <a:pPr algn="just">
              <a:buNone/>
            </a:pPr>
            <a:r>
              <a:rPr lang="en-US" altLang="zh-TW" dirty="0" smtClean="0"/>
              <a:t>Ortho-positronium lifetime (S = 1):</a:t>
            </a:r>
          </a:p>
          <a:p>
            <a:pPr algn="just">
              <a:buNone/>
            </a:pPr>
            <a:endParaRPr lang="zh-TW" altLang="en-US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714612" y="2214554"/>
          <a:ext cx="4381920" cy="1162056"/>
        </p:xfrm>
        <a:graphic>
          <a:graphicData uri="http://schemas.openxmlformats.org/presentationml/2006/ole">
            <p:oleObj spid="_x0000_s25602" name="Equation" r:id="rId3" imgW="2298600" imgH="609480" progId="Equation.DSMT4">
              <p:embed/>
            </p:oleObj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428664" y="4643446"/>
            <a:ext cx="7715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200" dirty="0" smtClean="0"/>
              <a:t>In the 2S state is metastable having a lifetime of 1.1 μs against annihilation. In such an excited state then it will quickly </a:t>
            </a:r>
            <a:r>
              <a:rPr lang="en-US" altLang="zh-TW" sz="2200" dirty="0" smtClean="0">
                <a:solidFill>
                  <a:schemeClr val="accent6">
                    <a:lumMod val="50000"/>
                  </a:schemeClr>
                </a:solidFill>
              </a:rPr>
              <a:t>cascade down</a:t>
            </a:r>
            <a:r>
              <a:rPr lang="en-US" altLang="zh-TW" sz="2200" dirty="0" smtClean="0">
                <a:solidFill>
                  <a:srgbClr val="0070C0"/>
                </a:solidFill>
              </a:rPr>
              <a:t> </a:t>
            </a:r>
            <a:r>
              <a:rPr lang="en-US" altLang="zh-TW" sz="2200" dirty="0" smtClean="0"/>
              <a:t>to the </a:t>
            </a:r>
            <a:r>
              <a:rPr lang="en-US" altLang="zh-TW" sz="2200" dirty="0" smtClean="0">
                <a:solidFill>
                  <a:schemeClr val="accent6">
                    <a:lumMod val="50000"/>
                  </a:schemeClr>
                </a:solidFill>
              </a:rPr>
              <a:t>ground state</a:t>
            </a:r>
            <a:r>
              <a:rPr lang="en-US" altLang="zh-TW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sz="2200" dirty="0" smtClean="0"/>
              <a:t>where annihilation will occur more quickly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4000504"/>
            <a:ext cx="4429156" cy="571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3000" dirty="0" smtClean="0">
                <a:solidFill>
                  <a:srgbClr val="002060"/>
                </a:solidFill>
              </a:rPr>
              <a:t>How about the other state?</a:t>
            </a:r>
            <a:endParaRPr lang="zh-TW" altLang="en-US" sz="3000" dirty="0">
              <a:solidFill>
                <a:srgbClr val="00206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613415" y="6581025"/>
            <a:ext cx="5530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 smtClean="0">
                <a:solidFill>
                  <a:srgbClr val="FFC000"/>
                </a:solidFill>
              </a:rPr>
              <a:t>S. G. Karshenboim, Precision Study of Positronium: Testing Bound State QED Theory</a:t>
            </a:r>
            <a:endParaRPr lang="zh-TW" altLang="en-US" sz="1200" b="1" dirty="0">
              <a:solidFill>
                <a:srgbClr val="FFC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 flipH="1">
            <a:off x="6858016" y="2428868"/>
            <a:ext cx="551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solidFill>
                  <a:srgbClr val="FFC000"/>
                </a:solidFill>
              </a:rPr>
              <a:t>*</a:t>
            </a:r>
            <a:endParaRPr lang="zh-TW" altLang="en-US" sz="3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 descr="未命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501122" cy="6365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endParaRPr lang="zh-TW" altLang="en-US" sz="9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85918" y="2643182"/>
            <a:ext cx="7358082" cy="24288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predicted and who discovered positronium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Levels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  <a:endParaRPr lang="zh-TW" altLang="en-US" sz="2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5918" y="3143248"/>
            <a:ext cx="6429420" cy="1357322"/>
          </a:xfrm>
        </p:spPr>
        <p:txBody>
          <a:bodyPr>
            <a:noAutofit/>
          </a:bodyPr>
          <a:lstStyle/>
          <a:p>
            <a:pPr algn="l"/>
            <a:r>
              <a:rPr lang="en-US" altLang="zh-TW" sz="8800" b="1" dirty="0" smtClean="0">
                <a:solidFill>
                  <a:srgbClr val="7030A0"/>
                </a:solidFill>
              </a:rPr>
              <a:t>Energy levels</a:t>
            </a:r>
            <a:endParaRPr lang="zh-TW" altLang="en-US" sz="8800" b="1" dirty="0">
              <a:solidFill>
                <a:srgbClr val="7030A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42910" y="2500306"/>
            <a:ext cx="16115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 smtClean="0">
                <a:solidFill>
                  <a:srgbClr val="FFFF00"/>
                </a:solidFill>
              </a:rPr>
              <a:t>Forth</a:t>
            </a:r>
            <a:endParaRPr lang="zh-TW" altLang="en-US" sz="5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Levels</a:t>
            </a:r>
            <a:endParaRPr lang="zh-TW" altLang="en-US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428860" y="5435758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chemeClr val="accent6">
                    <a:lumMod val="75000"/>
                  </a:schemeClr>
                </a:solidFill>
              </a:rPr>
              <a:t>So how to calculate it?</a:t>
            </a:r>
            <a:endParaRPr lang="zh-TW" alt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85918" y="3786190"/>
            <a:ext cx="56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altLang="zh-TW" sz="2400" dirty="0" smtClean="0"/>
              <a:t>The energy levels are </a:t>
            </a:r>
            <a:r>
              <a:rPr lang="en-US" altLang="zh-TW" sz="2400" b="1" dirty="0" smtClean="0">
                <a:solidFill>
                  <a:srgbClr val="7030A0"/>
                </a:solidFill>
              </a:rPr>
              <a:t>different</a:t>
            </a:r>
            <a:r>
              <a:rPr lang="en-US" altLang="zh-TW" sz="2400" dirty="0" smtClean="0"/>
              <a:t> between this two because of a different value for the </a:t>
            </a:r>
            <a:r>
              <a:rPr lang="en-US" altLang="zh-TW" sz="2400" dirty="0" smtClean="0">
                <a:solidFill>
                  <a:srgbClr val="C00000"/>
                </a:solidFill>
              </a:rPr>
              <a:t>mass</a:t>
            </a:r>
            <a:r>
              <a:rPr lang="en-US" altLang="zh-TW" sz="2400" dirty="0" smtClean="0"/>
              <a:t>, </a:t>
            </a:r>
            <a:r>
              <a:rPr lang="en-US" altLang="zh-TW" sz="2400" dirty="0" smtClean="0">
                <a:solidFill>
                  <a:srgbClr val="C00000"/>
                </a:solidFill>
              </a:rPr>
              <a:t>m*</a:t>
            </a:r>
            <a:r>
              <a:rPr lang="en-US" altLang="zh-TW" sz="2400" dirty="0" smtClean="0"/>
              <a:t>, used in the energy equation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85786" y="1731994"/>
            <a:ext cx="4949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 smtClean="0"/>
              <a:t>Using </a:t>
            </a:r>
            <a:r>
              <a:rPr lang="en-US" altLang="zh-TW" sz="3000" dirty="0" smtClean="0">
                <a:solidFill>
                  <a:srgbClr val="FF0000"/>
                </a:solidFill>
                <a:hlinkClick r:id="rId2" action="ppaction://hlinksldjump"/>
              </a:rPr>
              <a:t>Bethe-Salpeter equation</a:t>
            </a:r>
            <a:endParaRPr lang="zh-TW" altLang="en-US" sz="3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714612" y="2500306"/>
            <a:ext cx="6000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 smtClean="0"/>
              <a:t>the </a:t>
            </a:r>
            <a:r>
              <a:rPr lang="en-US" altLang="zh-TW" sz="2600" b="1" dirty="0" smtClean="0">
                <a:solidFill>
                  <a:srgbClr val="7030A0"/>
                </a:solidFill>
              </a:rPr>
              <a:t>similarity</a:t>
            </a:r>
            <a:r>
              <a:rPr lang="en-US" altLang="zh-TW" sz="2600" b="1" dirty="0" smtClean="0"/>
              <a:t> between </a:t>
            </a:r>
            <a:r>
              <a:rPr lang="en-US" altLang="zh-TW" sz="2600" b="1" dirty="0" smtClean="0">
                <a:solidFill>
                  <a:srgbClr val="FF0000"/>
                </a:solidFill>
              </a:rPr>
              <a:t>positronium</a:t>
            </a:r>
            <a:r>
              <a:rPr lang="en-US" altLang="zh-TW" sz="2600" b="1" dirty="0" smtClean="0"/>
              <a:t> and </a:t>
            </a:r>
            <a:r>
              <a:rPr lang="en-US" altLang="zh-TW" sz="2600" b="1" dirty="0" smtClean="0">
                <a:solidFill>
                  <a:srgbClr val="FF0000"/>
                </a:solidFill>
              </a:rPr>
              <a:t>hydrogen</a:t>
            </a:r>
            <a:r>
              <a:rPr lang="en-US" altLang="zh-TW" sz="2600" b="1" dirty="0" smtClean="0"/>
              <a:t> allows for a rough estimate</a:t>
            </a:r>
            <a:endParaRPr lang="zh-TW" alt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Level (Cont.)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614354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Electron energy levels in Hydrogen:</a:t>
            </a:r>
            <a:endParaRPr lang="zh-TW" altLang="en-US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928926" y="2143116"/>
          <a:ext cx="3664114" cy="1279532"/>
        </p:xfrm>
        <a:graphic>
          <a:graphicData uri="http://schemas.openxmlformats.org/presentationml/2006/ole">
            <p:oleObj spid="_x0000_s26626" name="Equation" r:id="rId3" imgW="1600200" imgH="558720" progId="Equation.DSMT4">
              <p:embed/>
            </p:oleObj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09915" y="3772919"/>
            <a:ext cx="8936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But now we change the mass, m, to 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reduced mass</a:t>
            </a:r>
            <a:r>
              <a:rPr lang="en-US" altLang="zh-TW" sz="3200" dirty="0" smtClean="0"/>
              <a:t>, </a:t>
            </a:r>
            <a:r>
              <a:rPr lang="el-GR" altLang="zh-TW" sz="3200" dirty="0" smtClean="0"/>
              <a:t>μ</a:t>
            </a:r>
            <a:endParaRPr lang="zh-TW" altLang="en-US" sz="3200" dirty="0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2285984" y="4308907"/>
          <a:ext cx="4071966" cy="1191795"/>
        </p:xfrm>
        <a:graphic>
          <a:graphicData uri="http://schemas.openxmlformats.org/presentationml/2006/ole">
            <p:oleObj spid="_x0000_s26627" name="Equation" r:id="rId4" imgW="1562040" imgH="457200" progId="Equation.DSMT4">
              <p:embed/>
            </p:oleObj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928662" y="4630175"/>
            <a:ext cx="1311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accent2">
                    <a:lumMod val="75000"/>
                  </a:schemeClr>
                </a:solidFill>
              </a:rPr>
              <a:t>Where</a:t>
            </a:r>
            <a:endParaRPr lang="zh-TW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858016" y="4648810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            are the mass of electron and positron which are the same</a:t>
            </a:r>
            <a:endParaRPr lang="zh-TW" altLang="en-US" dirty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786578" y="4538390"/>
          <a:ext cx="827178" cy="462246"/>
        </p:xfrm>
        <a:graphic>
          <a:graphicData uri="http://schemas.openxmlformats.org/presentationml/2006/ole">
            <p:oleObj spid="_x0000_s26628" name="Equation" r:id="rId5" imgW="43164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Level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5972188" cy="542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dirty="0" smtClean="0"/>
              <a:t>So now we change the equation to </a:t>
            </a:r>
            <a:endParaRPr lang="zh-TW" altLang="en-US" dirty="0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285852" y="2428868"/>
          <a:ext cx="7622759" cy="1071570"/>
        </p:xfrm>
        <a:graphic>
          <a:graphicData uri="http://schemas.openxmlformats.org/presentationml/2006/ole">
            <p:oleObj spid="_x0000_s27651" name="Equation" r:id="rId3" imgW="3974760" imgH="558720" progId="Equation.DSMT4">
              <p:embed/>
            </p:oleObj>
          </a:graphicData>
        </a:graphic>
      </p:graphicFrame>
      <p:sp>
        <p:nvSpPr>
          <p:cNvPr id="7" name="橢圓 6"/>
          <p:cNvSpPr/>
          <p:nvPr/>
        </p:nvSpPr>
        <p:spPr>
          <a:xfrm>
            <a:off x="2357422" y="2643182"/>
            <a:ext cx="357190" cy="35719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714481" y="3643314"/>
          <a:ext cx="1214446" cy="801017"/>
        </p:xfrm>
        <a:graphic>
          <a:graphicData uri="http://schemas.openxmlformats.org/presentationml/2006/ole">
            <p:oleObj spid="_x0000_s27652" name="Equation" r:id="rId4" imgW="596880" imgH="393480" progId="Equation.DSMT4">
              <p:embed/>
            </p:oleObj>
          </a:graphicData>
        </a:graphic>
      </p:graphicFrame>
      <p:sp>
        <p:nvSpPr>
          <p:cNvPr id="9" name="直線圖說文字 1 8"/>
          <p:cNvSpPr/>
          <p:nvPr/>
        </p:nvSpPr>
        <p:spPr>
          <a:xfrm>
            <a:off x="4500562" y="3643314"/>
            <a:ext cx="2928958" cy="857256"/>
          </a:xfrm>
          <a:prstGeom prst="borderCallout1">
            <a:avLst>
              <a:gd name="adj1" fmla="val 18750"/>
              <a:gd name="adj2" fmla="val -8333"/>
              <a:gd name="adj3" fmla="val 45567"/>
              <a:gd name="adj4" fmla="val -4981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500562" y="3643314"/>
            <a:ext cx="292895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400" dirty="0" smtClean="0"/>
              <a:t>The energy is the half of the hydrogen level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71472" y="5072074"/>
            <a:ext cx="857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lowest energy level of positronium (n = 1) is −6.8 electron volts (eV). The next highest energy level (n = 2) is −1.7 eV, the </a:t>
            </a:r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</a:rPr>
              <a:t>negative sign</a:t>
            </a:r>
            <a:r>
              <a:rPr lang="en-US" altLang="zh-TW" sz="2400" dirty="0" smtClean="0"/>
              <a:t> implies a </a:t>
            </a:r>
            <a:r>
              <a:rPr lang="en-US" altLang="zh-TW" sz="2400" dirty="0" smtClean="0">
                <a:solidFill>
                  <a:srgbClr val="FF0000"/>
                </a:solidFill>
              </a:rPr>
              <a:t>bound state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4643846" y="2449286"/>
            <a:ext cx="1086394" cy="1010194"/>
          </a:xfrm>
          <a:custGeom>
            <a:avLst/>
            <a:gdLst>
              <a:gd name="connsiteX0" fmla="*/ 150223 w 1086394"/>
              <a:gd name="connsiteY0" fmla="*/ 881743 h 1010194"/>
              <a:gd name="connsiteX1" fmla="*/ 359228 w 1086394"/>
              <a:gd name="connsiteY1" fmla="*/ 894805 h 1010194"/>
              <a:gd name="connsiteX2" fmla="*/ 385354 w 1086394"/>
              <a:gd name="connsiteY2" fmla="*/ 529045 h 1010194"/>
              <a:gd name="connsiteX3" fmla="*/ 751114 w 1086394"/>
              <a:gd name="connsiteY3" fmla="*/ 489857 h 1010194"/>
              <a:gd name="connsiteX4" fmla="*/ 973183 w 1086394"/>
              <a:gd name="connsiteY4" fmla="*/ 502920 h 1010194"/>
              <a:gd name="connsiteX5" fmla="*/ 947057 w 1086394"/>
              <a:gd name="connsiteY5" fmla="*/ 124097 h 1010194"/>
              <a:gd name="connsiteX6" fmla="*/ 137160 w 1086394"/>
              <a:gd name="connsiteY6" fmla="*/ 124097 h 1010194"/>
              <a:gd name="connsiteX7" fmla="*/ 150223 w 1086394"/>
              <a:gd name="connsiteY7" fmla="*/ 881743 h 101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6394" h="1010194">
                <a:moveTo>
                  <a:pt x="150223" y="881743"/>
                </a:moveTo>
                <a:cubicBezTo>
                  <a:pt x="187234" y="1010194"/>
                  <a:pt x="320040" y="953588"/>
                  <a:pt x="359228" y="894805"/>
                </a:cubicBezTo>
                <a:cubicBezTo>
                  <a:pt x="398417" y="836022"/>
                  <a:pt x="320040" y="596536"/>
                  <a:pt x="385354" y="529045"/>
                </a:cubicBezTo>
                <a:cubicBezTo>
                  <a:pt x="450668" y="461554"/>
                  <a:pt x="653143" y="494211"/>
                  <a:pt x="751114" y="489857"/>
                </a:cubicBezTo>
                <a:cubicBezTo>
                  <a:pt x="849086" y="485503"/>
                  <a:pt x="940526" y="563880"/>
                  <a:pt x="973183" y="502920"/>
                </a:cubicBezTo>
                <a:cubicBezTo>
                  <a:pt x="1005840" y="441960"/>
                  <a:pt x="1086394" y="187234"/>
                  <a:pt x="947057" y="124097"/>
                </a:cubicBezTo>
                <a:cubicBezTo>
                  <a:pt x="807720" y="60960"/>
                  <a:pt x="274320" y="0"/>
                  <a:pt x="137160" y="124097"/>
                </a:cubicBezTo>
                <a:cubicBezTo>
                  <a:pt x="0" y="248194"/>
                  <a:pt x="113212" y="753292"/>
                  <a:pt x="150223" y="881743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643050"/>
            <a:ext cx="8715404" cy="50006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600" dirty="0" smtClean="0"/>
              <a:t>Ps is a </a:t>
            </a:r>
            <a:r>
              <a:rPr lang="en-US" altLang="zh-TW" sz="2600" dirty="0" smtClean="0">
                <a:solidFill>
                  <a:srgbClr val="FF0000"/>
                </a:solidFill>
              </a:rPr>
              <a:t>bound state</a:t>
            </a:r>
            <a:r>
              <a:rPr lang="en-US" altLang="zh-TW" sz="2600" dirty="0" smtClean="0"/>
              <a:t> between a </a:t>
            </a:r>
            <a:r>
              <a:rPr lang="en-US" altLang="zh-TW" sz="2600" dirty="0" smtClean="0">
                <a:solidFill>
                  <a:srgbClr val="FFFF00"/>
                </a:solidFill>
              </a:rPr>
              <a:t>positron</a:t>
            </a:r>
            <a:r>
              <a:rPr lang="en-US" altLang="zh-TW" sz="2600" dirty="0" smtClean="0"/>
              <a:t> and an </a:t>
            </a:r>
            <a:r>
              <a:rPr lang="en-US" altLang="zh-TW" sz="2600" dirty="0" smtClean="0">
                <a:solidFill>
                  <a:srgbClr val="FFFF00"/>
                </a:solidFill>
              </a:rPr>
              <a:t>electron</a:t>
            </a:r>
            <a:r>
              <a:rPr lang="en-US" altLang="zh-TW" sz="2600" dirty="0" smtClean="0"/>
              <a:t/>
            </a:r>
            <a:br>
              <a:rPr lang="en-US" altLang="zh-TW" sz="2600" dirty="0" smtClean="0"/>
            </a:br>
            <a:endParaRPr lang="en-US" altLang="zh-TW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sz="2600" dirty="0" smtClean="0"/>
              <a:t>Can be treated formally </a:t>
            </a:r>
            <a:r>
              <a:rPr lang="en-US" altLang="zh-TW" sz="2600" dirty="0" smtClean="0">
                <a:solidFill>
                  <a:srgbClr val="FF0000"/>
                </a:solidFill>
              </a:rPr>
              <a:t>as</a:t>
            </a:r>
            <a:r>
              <a:rPr lang="en-US" altLang="zh-TW" sz="2600" dirty="0" smtClean="0"/>
              <a:t> an </a:t>
            </a:r>
            <a:r>
              <a:rPr lang="en-US" altLang="zh-TW" sz="2600" dirty="0" smtClean="0">
                <a:solidFill>
                  <a:schemeClr val="accent6">
                    <a:lumMod val="75000"/>
                  </a:schemeClr>
                </a:solidFill>
              </a:rPr>
              <a:t>hydrogen atom</a:t>
            </a:r>
            <a:r>
              <a:rPr lang="en-US" altLang="zh-TW" sz="2600" dirty="0" smtClean="0"/>
              <a:t/>
            </a:r>
            <a:br>
              <a:rPr lang="en-US" altLang="zh-TW" sz="2600" dirty="0" smtClean="0"/>
            </a:br>
            <a:endParaRPr lang="en-US" altLang="zh-TW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sz="2600" dirty="0" smtClean="0"/>
              <a:t>The Schrödinger equation for positronium is </a:t>
            </a:r>
            <a:r>
              <a:rPr lang="en-US" altLang="zh-TW" sz="2600" dirty="0" smtClean="0">
                <a:solidFill>
                  <a:schemeClr val="accent2">
                    <a:lumMod val="75000"/>
                  </a:schemeClr>
                </a:solidFill>
              </a:rPr>
              <a:t>identical</a:t>
            </a:r>
            <a:r>
              <a:rPr lang="en-US" altLang="zh-TW" sz="2600" dirty="0" smtClean="0"/>
              <a:t> to that for hydrogen</a:t>
            </a:r>
            <a:br>
              <a:rPr lang="en-US" altLang="zh-TW" sz="2600" dirty="0" smtClean="0"/>
            </a:br>
            <a:endParaRPr lang="en-US" altLang="zh-TW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sz="2600" dirty="0" smtClean="0"/>
              <a:t>Positronium is basically formed in two states, </a:t>
            </a:r>
            <a:br>
              <a:rPr lang="en-US" altLang="zh-TW" sz="2600" dirty="0" smtClean="0"/>
            </a:br>
            <a:r>
              <a:rPr lang="en-US" altLang="zh-TW" sz="2600" dirty="0" smtClean="0"/>
              <a:t>        </a:t>
            </a:r>
            <a:r>
              <a:rPr lang="en-US" altLang="zh-TW" sz="2600" dirty="0" smtClean="0">
                <a:solidFill>
                  <a:srgbClr val="FF0000"/>
                </a:solidFill>
              </a:rPr>
              <a:t>ortho-positronium</a:t>
            </a:r>
            <a:r>
              <a:rPr lang="en-US" altLang="zh-TW" sz="2600" dirty="0" smtClean="0"/>
              <a:t> with </a:t>
            </a:r>
            <a:r>
              <a:rPr lang="en-US" altLang="zh-TW" sz="2600" dirty="0" smtClean="0">
                <a:solidFill>
                  <a:srgbClr val="002060"/>
                </a:solidFill>
              </a:rPr>
              <a:t>parallel spins </a:t>
            </a:r>
            <a:r>
              <a:rPr lang="en-US" altLang="zh-TW" sz="2600" dirty="0" smtClean="0"/>
              <a:t>(triplet state) </a:t>
            </a:r>
            <a:br>
              <a:rPr lang="en-US" altLang="zh-TW" sz="2600" dirty="0" smtClean="0"/>
            </a:br>
            <a:r>
              <a:rPr lang="en-US" altLang="zh-TW" sz="2600" dirty="0" smtClean="0"/>
              <a:t>        </a:t>
            </a:r>
            <a:r>
              <a:rPr lang="en-US" altLang="zh-TW" sz="2600" dirty="0" smtClean="0">
                <a:solidFill>
                  <a:srgbClr val="FF0000"/>
                </a:solidFill>
              </a:rPr>
              <a:t>para-positronium</a:t>
            </a:r>
            <a:r>
              <a:rPr lang="en-US" altLang="zh-TW" sz="2600" dirty="0" smtClean="0"/>
              <a:t> with </a:t>
            </a:r>
            <a:r>
              <a:rPr lang="en-US" altLang="zh-TW" sz="2600" dirty="0" smtClean="0">
                <a:solidFill>
                  <a:srgbClr val="002060"/>
                </a:solidFill>
              </a:rPr>
              <a:t>anti-parallel</a:t>
            </a:r>
            <a:r>
              <a:rPr lang="en-US" altLang="zh-TW" sz="2600" dirty="0" smtClean="0"/>
              <a:t> spins (singlet state) </a:t>
            </a:r>
            <a:br>
              <a:rPr lang="en-US" altLang="zh-TW" sz="2600" dirty="0" smtClean="0"/>
            </a:br>
            <a:endParaRPr lang="en-US" altLang="zh-TW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sz="2600" dirty="0" smtClean="0"/>
              <a:t>The energy difference between these spin states (hyperfine split-ting) is only </a:t>
            </a:r>
            <a:r>
              <a:rPr lang="en-US" altLang="zh-TW" sz="2600" dirty="0" smtClean="0">
                <a:solidFill>
                  <a:srgbClr val="C00000"/>
                </a:solidFill>
              </a:rPr>
              <a:t>8.4x10</a:t>
            </a:r>
            <a:r>
              <a:rPr lang="en-US" altLang="zh-TW" sz="2600" baseline="30000" dirty="0" smtClean="0">
                <a:solidFill>
                  <a:srgbClr val="C00000"/>
                </a:solidFill>
              </a:rPr>
              <a:t>-4</a:t>
            </a:r>
            <a:r>
              <a:rPr lang="en-US" altLang="zh-TW" sz="2600" dirty="0" smtClean="0">
                <a:solidFill>
                  <a:srgbClr val="C00000"/>
                </a:solidFill>
              </a:rPr>
              <a:t> 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14348" y="2352628"/>
            <a:ext cx="8215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TW" sz="2000" b="1" dirty="0" smtClean="0">
                <a:solidFill>
                  <a:srgbClr val="7030A0"/>
                </a:solidFill>
              </a:rPr>
              <a:t>Sample: NO (nitric oxide)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/>
            </a:r>
            <a:br>
              <a:rPr lang="en-US" altLang="zh-TW" sz="2000" b="1" dirty="0" smtClean="0">
                <a:solidFill>
                  <a:srgbClr val="C00000"/>
                </a:solidFill>
              </a:rPr>
            </a:br>
            <a:endParaRPr lang="en-US" altLang="zh-TW" sz="2000" b="1" dirty="0" smtClean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r>
              <a:rPr lang="en-US" altLang="zh-TW" sz="2000" b="1" dirty="0" smtClean="0">
                <a:solidFill>
                  <a:srgbClr val="C00000"/>
                </a:solidFill>
              </a:rPr>
              <a:t>In a gas containing molecules with an odd number of electrons, the triplet state would be converted very rapidly to the singlet</a:t>
            </a:r>
          </a:p>
          <a:p>
            <a:pPr marL="457200" indent="-457200">
              <a:buAutoNum type="arabicPeriod"/>
            </a:pPr>
            <a:endParaRPr lang="en-US" altLang="zh-TW" sz="2000" b="1" dirty="0" smtClean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r>
              <a:rPr lang="en-US" altLang="zh-TW" sz="2000" b="1" dirty="0" smtClean="0">
                <a:solidFill>
                  <a:srgbClr val="7030A0"/>
                </a:solidFill>
              </a:rPr>
              <a:t>A small admixture of NO </a:t>
            </a:r>
            <a:r>
              <a:rPr lang="en-US" altLang="zh-TW" sz="2000" b="1" dirty="0" smtClean="0">
                <a:solidFill>
                  <a:srgbClr val="7030A0"/>
                </a:solidFill>
                <a:sym typeface="Wingdings" pitchFamily="2" charset="2"/>
              </a:rPr>
              <a:t> rapid annihilation of those positron which would have decayed by three-quantum annihilation with period of  10</a:t>
            </a:r>
            <a:r>
              <a:rPr lang="en-US" altLang="zh-TW" sz="2000" b="1" baseline="30000" dirty="0" smtClean="0">
                <a:solidFill>
                  <a:srgbClr val="7030A0"/>
                </a:solidFill>
                <a:sym typeface="Wingdings" pitchFamily="2" charset="2"/>
              </a:rPr>
              <a:t>-7</a:t>
            </a:r>
            <a:r>
              <a:rPr lang="en-US" altLang="zh-TW" sz="2000" b="1" dirty="0" smtClean="0">
                <a:solidFill>
                  <a:srgbClr val="7030A0"/>
                </a:solidFill>
                <a:sym typeface="Wingdings" pitchFamily="2" charset="2"/>
              </a:rPr>
              <a:t> 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645927" y="6581001"/>
            <a:ext cx="3498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</a:rPr>
              <a:t>A. Ore, Yearbook 1949 (University of Bergen). No, 12.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37388" y="2857496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endParaRPr lang="zh-TW" altLang="en-US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Zoom in</a:t>
            </a:r>
            <a:endParaRPr lang="zh-TW" altLang="en-US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9144822" cy="40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字方塊 6"/>
          <p:cNvSpPr txBox="1"/>
          <p:nvPr/>
        </p:nvSpPr>
        <p:spPr>
          <a:xfrm>
            <a:off x="785786" y="2857496"/>
            <a:ext cx="1359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>China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28728" y="5000636"/>
            <a:ext cx="1763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Hong Kong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7158" y="5429264"/>
            <a:ext cx="1173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Macau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000496" y="4429132"/>
            <a:ext cx="1632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</a:rPr>
              <a:t>Taiwan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 (cont.)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圖片 3" descr="未命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214389"/>
            <a:ext cx="5643602" cy="5643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dirty="0" smtClean="0"/>
              <a:t>Before a new topic</a:t>
            </a:r>
            <a:endParaRPr lang="zh-TW" altLang="en-US" b="1" dirty="0"/>
          </a:p>
        </p:txBody>
      </p:sp>
      <p:pic>
        <p:nvPicPr>
          <p:cNvPr id="4" name="內容版面配置區 3" descr="purit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9144000" cy="3786214"/>
          </a:xfrm>
        </p:spPr>
      </p:pic>
      <p:sp>
        <p:nvSpPr>
          <p:cNvPr id="5" name="文字方塊 4"/>
          <p:cNvSpPr txBox="1"/>
          <p:nvPr/>
        </p:nvSpPr>
        <p:spPr>
          <a:xfrm>
            <a:off x="1643042" y="6000768"/>
            <a:ext cx="6783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 smtClean="0">
                <a:solidFill>
                  <a:srgbClr val="FF0000"/>
                </a:solidFill>
              </a:rPr>
              <a:t>Physics can be useful in our life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endParaRPr lang="zh-TW" altLang="en-US" sz="9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85918" y="2500306"/>
            <a:ext cx="7358082" cy="24288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predicted and who discovered positronium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Levels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  <a:endParaRPr lang="zh-TW" alt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8794" y="2786058"/>
            <a:ext cx="6072230" cy="1357322"/>
          </a:xfrm>
        </p:spPr>
        <p:txBody>
          <a:bodyPr>
            <a:noAutofit/>
          </a:bodyPr>
          <a:lstStyle/>
          <a:p>
            <a:pPr algn="l"/>
            <a:r>
              <a:rPr lang="en-US" altLang="zh-TW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endParaRPr lang="zh-TW" altLang="en-US" sz="8800" dirty="0">
              <a:solidFill>
                <a:srgbClr val="C0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42910" y="2143116"/>
            <a:ext cx="14077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 smtClean="0">
                <a:solidFill>
                  <a:srgbClr val="FFFF00"/>
                </a:solidFill>
              </a:rPr>
              <a:t>Fifth</a:t>
            </a:r>
            <a:endParaRPr lang="zh-TW" altLang="en-US" sz="5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3071810"/>
            <a:ext cx="9144000" cy="642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5400" b="1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machine uses this concept?</a:t>
            </a:r>
            <a:endParaRPr lang="zh-TW" altLang="en-US" sz="5400" b="1" spc="-1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28728" y="4643446"/>
            <a:ext cx="603274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b="1" dirty="0" smtClean="0"/>
              <a:t>Nuclear Cardiology: Technical Applications</a:t>
            </a:r>
          </a:p>
          <a:p>
            <a:r>
              <a:rPr lang="en-US" altLang="zh-TW" dirty="0" smtClean="0"/>
              <a:t>By Gary V Heller, April Mann, Robert C. Hendel</a:t>
            </a:r>
          </a:p>
          <a:p>
            <a:r>
              <a:rPr lang="en-US" altLang="zh-TW" dirty="0" smtClean="0"/>
              <a:t>Edition: illustrated</a:t>
            </a:r>
          </a:p>
          <a:p>
            <a:r>
              <a:rPr lang="en-US" altLang="zh-TW" dirty="0" smtClean="0"/>
              <a:t>Published by McGraw Hill Professional, 2008</a:t>
            </a:r>
          </a:p>
          <a:p>
            <a:r>
              <a:rPr lang="en-US" altLang="zh-TW" dirty="0" smtClean="0"/>
              <a:t>ISBN 0071464751, 9780071464758</a:t>
            </a:r>
          </a:p>
          <a:p>
            <a:r>
              <a:rPr lang="en-US" altLang="zh-TW" dirty="0" smtClean="0"/>
              <a:t>352 pages</a:t>
            </a:r>
            <a:endParaRPr lang="en-US" altLang="zh-TW" dirty="0"/>
          </a:p>
        </p:txBody>
      </p:sp>
      <p:sp>
        <p:nvSpPr>
          <p:cNvPr id="7" name="文字方塊 6"/>
          <p:cNvSpPr txBox="1"/>
          <p:nvPr/>
        </p:nvSpPr>
        <p:spPr>
          <a:xfrm rot="1584279">
            <a:off x="6600742" y="4364046"/>
            <a:ext cx="1421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Chapter 2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Positron emission tomography (PET)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5804" y="1357299"/>
            <a:ext cx="8229600" cy="164307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altLang="zh-TW" sz="2400" dirty="0" smtClean="0"/>
              <a:t>1. A nuclear medicine imaging technique which produces a </a:t>
            </a:r>
            <a:r>
              <a:rPr lang="en-US" altLang="zh-TW" sz="2400" dirty="0" smtClean="0">
                <a:solidFill>
                  <a:srgbClr val="0070C0"/>
                </a:solidFill>
              </a:rPr>
              <a:t>three-dimensional</a:t>
            </a:r>
            <a:r>
              <a:rPr lang="en-US" altLang="zh-TW" sz="2400" dirty="0" smtClean="0"/>
              <a:t> image of functional processes in the body</a:t>
            </a:r>
            <a:br>
              <a:rPr lang="en-US" altLang="zh-TW" sz="2400" dirty="0" smtClean="0"/>
            </a:br>
            <a:endParaRPr lang="en-US" altLang="zh-TW" sz="2400" dirty="0" smtClean="0"/>
          </a:p>
          <a:p>
            <a:pPr algn="just">
              <a:buNone/>
            </a:pPr>
            <a:r>
              <a:rPr lang="en-US" altLang="zh-TW" sz="2400" dirty="0" smtClean="0"/>
              <a:t>2. The system detects pairs of </a:t>
            </a:r>
            <a:r>
              <a:rPr lang="en-US" altLang="zh-TW" sz="2400" dirty="0" smtClean="0">
                <a:solidFill>
                  <a:srgbClr val="FF0000"/>
                </a:solidFill>
              </a:rPr>
              <a:t>gamma rays</a:t>
            </a:r>
            <a:r>
              <a:rPr lang="en-US" altLang="zh-TW" sz="2400" dirty="0" smtClean="0"/>
              <a:t> emitted indirectly by a positron-emitting radionuclide (tracer)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572132" y="4143380"/>
            <a:ext cx="3214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Image of a typical positron emission tomography (PET) facility</a:t>
            </a:r>
          </a:p>
        </p:txBody>
      </p:sp>
      <p:pic>
        <p:nvPicPr>
          <p:cNvPr id="7" name="圖片 6" descr="biograph1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6190"/>
            <a:ext cx="5074630" cy="3071810"/>
          </a:xfrm>
          <a:prstGeom prst="rect">
            <a:avLst/>
          </a:prstGeom>
        </p:spPr>
      </p:pic>
      <p:sp>
        <p:nvSpPr>
          <p:cNvPr id="5" name="雲朵形圖說文字 4"/>
          <p:cNvSpPr/>
          <p:nvPr/>
        </p:nvSpPr>
        <p:spPr>
          <a:xfrm>
            <a:off x="5072066" y="3571876"/>
            <a:ext cx="4071934" cy="2286016"/>
          </a:xfrm>
          <a:prstGeom prst="cloudCallout">
            <a:avLst>
              <a:gd name="adj1" fmla="val -65890"/>
              <a:gd name="adj2" fmla="val 40525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 (cont.)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3328982" cy="614354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How does it work?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00034" y="2643182"/>
            <a:ext cx="74295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TW" sz="2000" b="1" dirty="0" smtClean="0">
                <a:solidFill>
                  <a:srgbClr val="002060"/>
                </a:solidFill>
              </a:rPr>
              <a:t>A short-lived radioactive tracer isotope</a:t>
            </a:r>
            <a:r>
              <a:rPr lang="en-US" altLang="zh-TW" sz="2000" b="1" dirty="0" smtClean="0"/>
              <a:t> is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injected </a:t>
            </a:r>
            <a:r>
              <a:rPr lang="en-US" altLang="zh-TW" sz="2000" b="1" dirty="0" smtClean="0"/>
              <a:t>into the living subject</a:t>
            </a:r>
            <a:br>
              <a:rPr lang="en-US" altLang="zh-TW" sz="2000" b="1" dirty="0" smtClean="0"/>
            </a:br>
            <a:endParaRPr lang="en-US" altLang="zh-TW" sz="2000" b="1" dirty="0" smtClean="0"/>
          </a:p>
          <a:p>
            <a:pPr marL="457200" indent="-457200">
              <a:buAutoNum type="arabicPeriod"/>
            </a:pPr>
            <a:r>
              <a:rPr lang="en-US" altLang="zh-TW" sz="2000" b="1" dirty="0" smtClean="0"/>
              <a:t>Waiting for a while until the active molecule becomes concentrated in tissues of interest</a:t>
            </a:r>
            <a:br>
              <a:rPr lang="en-US" altLang="zh-TW" sz="2000" b="1" dirty="0" smtClean="0"/>
            </a:br>
            <a:endParaRPr lang="en-US" altLang="zh-TW" sz="2000" b="1" dirty="0" smtClean="0"/>
          </a:p>
          <a:p>
            <a:pPr marL="457200" indent="-457200">
              <a:buAutoNum type="arabicPeriod"/>
            </a:pPr>
            <a:r>
              <a:rPr lang="en-US" altLang="zh-TW" sz="2000" b="1" dirty="0" smtClean="0"/>
              <a:t>The object is placed in the imaging scanner</a:t>
            </a:r>
            <a:br>
              <a:rPr lang="en-US" altLang="zh-TW" sz="2000" b="1" dirty="0" smtClean="0"/>
            </a:br>
            <a:endParaRPr lang="en-US" altLang="zh-TW" sz="2000" b="1" dirty="0" smtClean="0"/>
          </a:p>
          <a:p>
            <a:pPr marL="457200" indent="-457200">
              <a:buAutoNum type="arabicPeriod"/>
            </a:pPr>
            <a:r>
              <a:rPr lang="en-US" altLang="zh-TW" sz="2000" b="1" dirty="0" smtClean="0"/>
              <a:t>During the scan a record of tissue concentration </a:t>
            </a:r>
            <a:br>
              <a:rPr lang="en-US" altLang="zh-TW" sz="2000" b="1" dirty="0" smtClean="0"/>
            </a:br>
            <a:r>
              <a:rPr lang="en-US" altLang="zh-TW" sz="2000" b="1" dirty="0" smtClean="0"/>
              <a:t>is made as the tracer decays</a:t>
            </a:r>
          </a:p>
        </p:txBody>
      </p:sp>
      <p:pic>
        <p:nvPicPr>
          <p:cNvPr id="7" name="圖片 6" descr="未命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3071810"/>
            <a:ext cx="1586166" cy="1428760"/>
          </a:xfrm>
          <a:prstGeom prst="rect">
            <a:avLst/>
          </a:prstGeom>
        </p:spPr>
      </p:pic>
      <p:pic>
        <p:nvPicPr>
          <p:cNvPr id="11" name="圖片 10" descr="CDR00004665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786322"/>
            <a:ext cx="2528883" cy="1898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 (cont.)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8" y="1785926"/>
            <a:ext cx="8429652" cy="440056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AutoNum type="arabicPeriod" startAt="5"/>
            </a:pPr>
            <a:r>
              <a:rPr lang="en-US" altLang="zh-TW" sz="2000" b="1" dirty="0" smtClean="0"/>
              <a:t>As the radioisotope undergoes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positron emission decay</a:t>
            </a:r>
            <a:r>
              <a:rPr lang="en-US" altLang="zh-TW" sz="2000" b="1" dirty="0" smtClean="0"/>
              <a:t>, it emits a positron</a:t>
            </a:r>
          </a:p>
          <a:p>
            <a:pPr marL="457200" indent="-457200">
              <a:buFont typeface="Arial" pitchFamily="34" charset="0"/>
              <a:buAutoNum type="arabicPeriod" startAt="5"/>
            </a:pPr>
            <a:endParaRPr lang="zh-TW" altLang="en-US" sz="2000" dirty="0" smtClean="0"/>
          </a:p>
          <a:p>
            <a:pPr marL="457200" indent="-457200">
              <a:buFont typeface="Arial" pitchFamily="34" charset="0"/>
              <a:buAutoNum type="arabicPeriod" startAt="5"/>
            </a:pPr>
            <a:r>
              <a:rPr lang="en-US" altLang="zh-TW" sz="2000" b="1" dirty="0" smtClean="0"/>
              <a:t>After travelling up to a few </a:t>
            </a: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</a:rPr>
              <a:t>millimeters</a:t>
            </a:r>
            <a:r>
              <a:rPr lang="en-US" altLang="zh-TW" sz="2000" b="1" dirty="0" smtClean="0"/>
              <a:t> the positron encounters an electron, producing a pair of annihilation (gamma) photons moving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in opposite directions</a:t>
            </a:r>
          </a:p>
          <a:p>
            <a:pPr marL="457200" indent="-457200">
              <a:buFont typeface="Arial" pitchFamily="34" charset="0"/>
              <a:buAutoNum type="arabicPeriod" startAt="5"/>
            </a:pPr>
            <a:endParaRPr lang="en-US" altLang="zh-TW" sz="20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itchFamily="34" charset="0"/>
              <a:buAutoNum type="arabicPeriod" startAt="5"/>
            </a:pPr>
            <a:r>
              <a:rPr lang="en-US" altLang="zh-TW" sz="2000" b="1" dirty="0" smtClean="0"/>
              <a:t>These are detected when they reach a </a:t>
            </a:r>
            <a:r>
              <a:rPr lang="en-US" altLang="zh-TW" sz="2000" b="1" dirty="0" smtClean="0">
                <a:solidFill>
                  <a:schemeClr val="accent6">
                    <a:lumMod val="75000"/>
                  </a:schemeClr>
                </a:solidFill>
              </a:rPr>
              <a:t>scintillator</a:t>
            </a:r>
            <a:r>
              <a:rPr lang="en-US" altLang="zh-TW" sz="2000" b="1" dirty="0" smtClean="0"/>
              <a:t> in the scanning device, creating a burst of light which is detected by </a:t>
            </a:r>
            <a:r>
              <a:rPr lang="en-US" altLang="zh-TW" sz="2000" b="1" dirty="0" smtClean="0">
                <a:solidFill>
                  <a:schemeClr val="accent6">
                    <a:lumMod val="75000"/>
                  </a:schemeClr>
                </a:solidFill>
              </a:rPr>
              <a:t>photomultiplier tubes</a:t>
            </a:r>
            <a:endParaRPr lang="en-US" altLang="zh-TW" sz="2000" b="1" dirty="0" smtClean="0"/>
          </a:p>
          <a:p>
            <a:pPr marL="457200" indent="-457200">
              <a:buAutoNum type="arabicPeriod" startAt="5"/>
            </a:pPr>
            <a:endParaRPr lang="en-US" altLang="zh-TW" sz="2000" b="1" dirty="0" smtClean="0"/>
          </a:p>
          <a:p>
            <a:pPr marL="457200" indent="-457200">
              <a:buAutoNum type="arabicPeriod" startAt="5"/>
            </a:pPr>
            <a:r>
              <a:rPr lang="en-US" altLang="zh-TW" sz="2000" b="1" dirty="0" smtClean="0"/>
              <a:t>The technique depends on 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simultaneous or coincident</a:t>
            </a:r>
            <a:r>
              <a:rPr lang="en-US" altLang="zh-TW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sz="2000" b="1" dirty="0" smtClean="0"/>
              <a:t>detection of the pair of photons; photons which do not arrive in pairs (i.e. within a timing window of few nanoseconds) are ignored</a:t>
            </a:r>
            <a:endParaRPr lang="zh-TW" altLang="en-US" sz="2000" b="1" dirty="0" smtClean="0"/>
          </a:p>
          <a:p>
            <a:pPr marL="457200" indent="-457200">
              <a:buNone/>
            </a:pPr>
            <a:endParaRPr lang="en-US" altLang="zh-TW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 (cont.)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圖片 4" descr="PET-detectorsystem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643182"/>
            <a:ext cx="7428389" cy="3786214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 flipV="1">
            <a:off x="1643042" y="4929198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71406" y="5392838"/>
            <a:ext cx="1571636" cy="11079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002060"/>
                </a:solidFill>
              </a:rPr>
              <a:t>The device detects the  positron </a:t>
            </a:r>
            <a:endParaRPr lang="zh-TW" altLang="en-US" sz="2200" dirty="0">
              <a:solidFill>
                <a:srgbClr val="002060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rot="5400000" flipH="1" flipV="1">
            <a:off x="376165" y="4981629"/>
            <a:ext cx="82083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71438" y="3786190"/>
            <a:ext cx="1571604" cy="71438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000" dirty="0" smtClean="0">
                <a:solidFill>
                  <a:srgbClr val="002060"/>
                </a:solidFill>
              </a:rPr>
              <a:t>Creating a burst of  light 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>
            <a:off x="2000232" y="2357430"/>
            <a:ext cx="1643074" cy="135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142844" y="1785927"/>
            <a:ext cx="1857388" cy="101566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000" dirty="0" smtClean="0">
                <a:solidFill>
                  <a:srgbClr val="002060"/>
                </a:solidFill>
              </a:rPr>
              <a:t>Detect the light, then processes  the data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 Cont.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1743077"/>
            <a:ext cx="6858048" cy="47147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b="1" dirty="0" smtClean="0">
                <a:solidFill>
                  <a:srgbClr val="002060"/>
                </a:solidFill>
              </a:rPr>
              <a:t>Localization of the positron annihilation event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142976" y="3000372"/>
            <a:ext cx="8001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most </a:t>
            </a:r>
            <a:r>
              <a:rPr lang="en-US" altLang="zh-TW" sz="2400" dirty="0" smtClean="0">
                <a:solidFill>
                  <a:srgbClr val="FF0000"/>
                </a:solidFill>
              </a:rPr>
              <a:t>significant fraction</a:t>
            </a:r>
            <a:r>
              <a:rPr lang="en-US" altLang="zh-TW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sz="2400" dirty="0" smtClean="0"/>
              <a:t>of electron-positron decays result in </a:t>
            </a:r>
            <a:r>
              <a:rPr lang="en-US" altLang="zh-TW" sz="2400" dirty="0" smtClean="0">
                <a:solidFill>
                  <a:srgbClr val="7030A0"/>
                </a:solidFill>
              </a:rPr>
              <a:t>two 511 keV gamma photons</a:t>
            </a:r>
            <a:r>
              <a:rPr lang="en-US" altLang="zh-TW" sz="2400" dirty="0" smtClean="0"/>
              <a:t> being emitted at almost 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</a:rPr>
              <a:t>180 degrees</a:t>
            </a:r>
            <a:r>
              <a:rPr lang="en-US" altLang="zh-TW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sz="2400" dirty="0" smtClean="0"/>
              <a:t>to each other; hence it is possible to localize their source 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along a straight line </a:t>
            </a:r>
            <a:r>
              <a:rPr lang="en-US" altLang="zh-TW" sz="2400" dirty="0" smtClean="0"/>
              <a:t>of coincidence (also called formally the </a:t>
            </a:r>
            <a:r>
              <a:rPr lang="en-US" altLang="zh-TW" sz="2400" dirty="0" smtClean="0">
                <a:solidFill>
                  <a:srgbClr val="0070C0"/>
                </a:solidFill>
              </a:rPr>
              <a:t>line of response</a:t>
            </a:r>
            <a:r>
              <a:rPr lang="en-US" altLang="zh-TW" sz="2400" dirty="0" smtClean="0"/>
              <a:t> or </a:t>
            </a:r>
            <a:r>
              <a:rPr lang="en-US" altLang="zh-TW" sz="2400" dirty="0" smtClean="0">
                <a:solidFill>
                  <a:srgbClr val="0070C0"/>
                </a:solidFill>
              </a:rPr>
              <a:t>LOR</a:t>
            </a:r>
            <a:r>
              <a:rPr lang="en-US" altLang="zh-TW" sz="2400" dirty="0" smtClean="0"/>
              <a:t>)</a:t>
            </a:r>
          </a:p>
        </p:txBody>
      </p:sp>
      <p:pic>
        <p:nvPicPr>
          <p:cNvPr id="8" name="圖片 7" descr="The green ball is the positron, the blue ball is the electron, and the red balls are the annihilation gamma ray photo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4714912"/>
            <a:ext cx="2428860" cy="2143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from Taiwan?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14678" y="1643050"/>
            <a:ext cx="5929322" cy="12858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zh-TW" sz="4000" b="1" dirty="0" smtClean="0">
                <a:solidFill>
                  <a:schemeClr val="accent6">
                    <a:lumMod val="50000"/>
                  </a:schemeClr>
                </a:solidFill>
              </a:rPr>
              <a:t>Dung-Hai, Lee (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</a:rPr>
              <a:t>李東海</a:t>
            </a:r>
            <a:r>
              <a:rPr lang="en-US" altLang="zh-TW" sz="40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algn="ctr">
              <a:buNone/>
            </a:pPr>
            <a:r>
              <a:rPr lang="en-US" altLang="zh-TW" sz="2600" dirty="0" smtClean="0"/>
              <a:t>Theoretical condensed matter Physicist</a:t>
            </a:r>
            <a:endParaRPr lang="zh-TW" altLang="en-US" sz="2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圖片 5" descr="le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357299"/>
            <a:ext cx="1285884" cy="173237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857621" y="4000504"/>
            <a:ext cx="52863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900" b="1" dirty="0" smtClean="0">
                <a:solidFill>
                  <a:schemeClr val="accent6">
                    <a:lumMod val="50000"/>
                  </a:schemeClr>
                </a:solidFill>
              </a:rPr>
              <a:t>Yuen-Ron, Shen</a:t>
            </a:r>
            <a:r>
              <a:rPr lang="zh-TW" altLang="en-US" sz="3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TW" sz="39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zh-TW" altLang="en-US" sz="3900" b="1" dirty="0" smtClean="0">
                <a:solidFill>
                  <a:schemeClr val="accent6">
                    <a:lumMod val="50000"/>
                  </a:schemeClr>
                </a:solidFill>
              </a:rPr>
              <a:t>沈元壤</a:t>
            </a:r>
            <a:r>
              <a:rPr lang="en-US" altLang="zh-TW" sz="39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en-US" altLang="zh-TW" dirty="0" smtClean="0"/>
              <a:t>          Professor Emeritus</a:t>
            </a:r>
            <a:br>
              <a:rPr lang="en-US" altLang="zh-TW" dirty="0" smtClean="0"/>
            </a:br>
            <a:r>
              <a:rPr lang="en-US" altLang="zh-TW" dirty="0" smtClean="0"/>
              <a:t>          Condensed Matter Physics And Materials Science</a:t>
            </a:r>
            <a:endParaRPr lang="zh-TW" altLang="en-US" dirty="0"/>
          </a:p>
        </p:txBody>
      </p:sp>
      <p:pic>
        <p:nvPicPr>
          <p:cNvPr id="10" name="圖片 9" descr="she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3500438"/>
            <a:ext cx="1714512" cy="2309829"/>
          </a:xfrm>
          <a:prstGeom prst="rect">
            <a:avLst/>
          </a:prstGeom>
        </p:spPr>
      </p:pic>
      <p:pic>
        <p:nvPicPr>
          <p:cNvPr id="12" name="圖片 11" descr="132528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067606"/>
            <a:ext cx="1857356" cy="2790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 (cont.)</a:t>
            </a:r>
            <a:endParaRPr lang="zh-TW" altLang="en-US" dirty="0"/>
          </a:p>
        </p:txBody>
      </p:sp>
      <p:pic>
        <p:nvPicPr>
          <p:cNvPr id="4" name="圖片 3" descr="4203_cherry_fig_1_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1124"/>
            <a:ext cx="9144000" cy="567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 (cont.)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06" y="1885953"/>
            <a:ext cx="6900882" cy="542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solidFill>
                  <a:srgbClr val="002060"/>
                </a:solidFill>
              </a:rPr>
              <a:t>Image reconstruction using coincidence statistics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42910" y="2571744"/>
            <a:ext cx="8286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TW" sz="2200" b="1" dirty="0" smtClean="0"/>
              <a:t>Using statistics collected from tens-of-thousands of 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coincidence events</a:t>
            </a:r>
            <a:r>
              <a:rPr lang="en-US" altLang="zh-TW" sz="2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altLang="zh-TW" sz="2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endParaRPr lang="en-US" altLang="zh-TW" sz="22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altLang="zh-TW" sz="2200" b="1" dirty="0" smtClean="0"/>
              <a:t>A map of radioactivities as a function of location for parcels or bits of tissue, may be constructed and plotted</a:t>
            </a:r>
            <a:br>
              <a:rPr lang="en-US" altLang="zh-TW" sz="2200" b="1" dirty="0" smtClean="0"/>
            </a:br>
            <a:endParaRPr lang="en-US" altLang="zh-TW" sz="2200" b="1" dirty="0" smtClean="0"/>
          </a:p>
          <a:p>
            <a:pPr marL="457200" indent="-457200">
              <a:buFontTx/>
              <a:buAutoNum type="arabicPeriod"/>
            </a:pPr>
            <a:r>
              <a:rPr lang="en-US" altLang="zh-TW" sz="2200" b="1" dirty="0" smtClean="0"/>
              <a:t> </a:t>
            </a:r>
            <a:r>
              <a:rPr lang="en-US" altLang="zh-TW" sz="2200" b="1" dirty="0" smtClean="0">
                <a:solidFill>
                  <a:srgbClr val="7030A0"/>
                </a:solidFill>
              </a:rPr>
              <a:t>The resulting map shows the tissues in which the molecular probe has become concentrated,</a:t>
            </a:r>
            <a:r>
              <a:rPr lang="en-US" altLang="zh-TW" sz="2200" b="1" dirty="0" smtClean="0"/>
              <a:t> and can be interpreted by a nuclear medicine physician or radiologist in the context of the patient's diagnosis and treatment plan</a:t>
            </a:r>
            <a:endParaRPr lang="en-US" altLang="zh-TW" sz="22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 (cont.)</a:t>
            </a:r>
            <a:endParaRPr lang="zh-TW" altLang="en-US" dirty="0"/>
          </a:p>
        </p:txBody>
      </p:sp>
      <p:pic>
        <p:nvPicPr>
          <p:cNvPr id="4" name="圖片 3" descr="未命名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6058"/>
            <a:ext cx="9144000" cy="3657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 (cont.)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內容版面配置區 3" descr="800px-PET-sche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415876"/>
            <a:ext cx="7429520" cy="5442124"/>
          </a:xfrm>
          <a:prstGeom prst="rect">
            <a:avLst/>
          </a:prstGeom>
        </p:spPr>
      </p:pic>
      <p:cxnSp>
        <p:nvCxnSpPr>
          <p:cNvPr id="7" name="直線單箭頭接點 6"/>
          <p:cNvCxnSpPr>
            <a:stCxn id="8" idx="3"/>
          </p:cNvCxnSpPr>
          <p:nvPr/>
        </p:nvCxnSpPr>
        <p:spPr>
          <a:xfrm flipV="1">
            <a:off x="1721112" y="6286520"/>
            <a:ext cx="636310" cy="200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0" y="6286520"/>
            <a:ext cx="1721112" cy="4001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002060"/>
                </a:solidFill>
              </a:rPr>
              <a:t>Positron emits</a:t>
            </a:r>
            <a:endParaRPr lang="zh-TW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rot="10800000" flipV="1">
            <a:off x="6929454" y="1571612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429520" y="1428736"/>
            <a:ext cx="1714480" cy="9233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Only the pair of photons would be recorded!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86058"/>
            <a:ext cx="9144000" cy="1428760"/>
          </a:xfrm>
        </p:spPr>
        <p:txBody>
          <a:bodyPr>
            <a:noAutofit/>
          </a:bodyPr>
          <a:lstStyle/>
          <a:p>
            <a:r>
              <a:rPr lang="en-US" altLang="zh-TW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we end this presentation</a:t>
            </a:r>
            <a:endParaRPr lang="zh-TW" alt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professor said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3000372"/>
            <a:ext cx="9144000" cy="24288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AMO Nobel Prize Winner, Prof. Carl Wieman,</a:t>
            </a:r>
          </a:p>
          <a:p>
            <a:pPr>
              <a:buNone/>
            </a:pPr>
            <a:r>
              <a:rPr lang="en-US" altLang="zh-TW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en-US" altLang="zh-TW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this “smooth” approach DOES NOT REALY WORK</a:t>
            </a:r>
            <a:endParaRPr lang="zh-TW" altLang="en-US" sz="3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b="1" dirty="0" smtClean="0"/>
              <a:t>Reference</a:t>
            </a:r>
            <a:endParaRPr lang="zh-TW" altLang="en-US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1364188"/>
            <a:ext cx="91440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Y.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Nagashima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et al.,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Thermalization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free positronium atoms by collisions with silica-powder grains,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aerogel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grains, and gas molecules. Phys. Rev. A 52, 258 (1995).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J. E. Blackwood, et al., Positronium scattering by He. Phys. Rev. A 60, 4454 (1999).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J. E. Blackwood, et al., Positronium scattering by Ne,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Kr and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Xe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the frozen target approximation. J. Phys. B 35, 2661 (2002).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K. F. Canter, et al., Positronium annihilation in low-temperature rare gases. I. He. Phys. Rev. A 12, 375 (1978).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G. Peach, Positron Spectroscopy of Solids, edited by A.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Dupasquier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A.P. Mills, Jr. (IOP, Amsterdam, 1995), p. 401, cited by G.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Laricchia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M.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Skalsey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et al., Doppler-broadening measurements of positronium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thermalization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gases. Phys. Rev. A 67, 022504 (2003).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Akhiezer A.I., Berestetskii V.B. (1965): Quantum electrodynamics. Wiley, New York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Mogensen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O.E. (1995): Positron annihilation in chemistry. Springer-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Verlag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Berlin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Ferrell R.A. (1958): Phys. Rev. 110, 1355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Mogensen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O.E. (1974): J. Chem. Phys. 60, 998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Rich A. (1981): Rev. Mod. Phys. 53, 127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Nico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J.S., Gidley D.W., Rich A. (1990): Phys. Rev.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Lett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65, 1344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Mogensen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O.,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Kvajic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G.,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Eldrup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M., Milosevic-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Kvajic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M. (1971): Phys. Rev. B 4, 71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Bisson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P.E.,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Descouts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P.,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Dupanloup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A., Manuel A.A.,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Perreard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E., Peter M.,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Sachot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R. (1982):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Helv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Phys.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Acta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55, 100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Eldrup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M., Pedersen N.J., Sherwood J.N. (1979): Phys. Rev.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Lett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43, 1407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Hyodo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T. (1995): In Positron spectroscopy of solids.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Dupasaquier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A., Mills A.P. (eds.).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Ios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Amsterdam, p. 419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Bisi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A.,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Consolati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G., Zappa L. (1987): Hyperfine Interact. 36, 29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Dannefaer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S., Kerr D.,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Craigen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D. (1996b): J. Appl. Phys. 79, 9110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Itoh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Y., Murakami H. (1994): Appl. Phys. A 58, 59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Lynn K.G., Welch D.O. (1980): Phys. Rev. B 22, 99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Marder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S., Hughes V., Wu C.S.,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Bennet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W. (1956): Phys. Rev. 103, 1258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Mills A.P., Jr. (1978): Phys. Rev. </a:t>
            </a:r>
            <a:r>
              <a:rPr lang="en-US" altLang="zh-TW" sz="13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Lett</a:t>
            </a:r>
            <a:r>
              <a:rPr lang="en-US" altLang="zh-TW" sz="13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41, 1828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71472" y="27860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End~</a:t>
            </a:r>
            <a:endParaRPr kumimoji="0" lang="zh-TW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Exotic atom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altLang="zh-TW" b="1" dirty="0" smtClean="0"/>
              <a:t>Normal atom in which one or more </a:t>
            </a:r>
            <a:r>
              <a:rPr lang="en-US" altLang="zh-TW" b="1" dirty="0" smtClean="0">
                <a:solidFill>
                  <a:srgbClr val="FF0000"/>
                </a:solidFill>
              </a:rPr>
              <a:t>sub-atomic particles</a:t>
            </a:r>
            <a:r>
              <a:rPr lang="en-US" altLang="zh-TW" b="1" dirty="0" smtClean="0"/>
              <a:t> have been </a:t>
            </a:r>
            <a:r>
              <a:rPr lang="en-US" altLang="zh-TW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replaced</a:t>
            </a:r>
            <a:r>
              <a:rPr lang="en-US" altLang="zh-TW" b="1" dirty="0" smtClean="0"/>
              <a:t> by other particles of </a:t>
            </a:r>
            <a:r>
              <a:rPr lang="en-US" altLang="zh-TW" b="1" dirty="0" smtClean="0">
                <a:solidFill>
                  <a:srgbClr val="FFFF00"/>
                </a:solidFill>
              </a:rPr>
              <a:t>the same charge</a:t>
            </a:r>
            <a:r>
              <a:rPr lang="en-US" altLang="zh-TW" b="1" dirty="0" smtClean="0"/>
              <a:t>. </a:t>
            </a:r>
          </a:p>
          <a:p>
            <a:pPr algn="just">
              <a:buNone/>
            </a:pPr>
            <a:endParaRPr lang="en-US" altLang="zh-TW" b="1" dirty="0" smtClean="0"/>
          </a:p>
          <a:p>
            <a:pPr algn="just">
              <a:buNone/>
            </a:pPr>
            <a:r>
              <a:rPr lang="en-US" altLang="zh-TW" b="1" dirty="0" smtClean="0"/>
              <a:t>For example, electrons may be replaced by other negatively charged particles such as muons (muonic atoms) or pions (pionic atoms).</a:t>
            </a:r>
          </a:p>
          <a:p>
            <a:pPr algn="just">
              <a:buNone/>
            </a:pPr>
            <a:endParaRPr lang="en-US" altLang="zh-TW" b="1" dirty="0" smtClean="0"/>
          </a:p>
          <a:p>
            <a:pPr algn="just">
              <a:buNone/>
            </a:pPr>
            <a:r>
              <a:rPr lang="en-US" altLang="zh-TW" b="1" dirty="0" smtClean="0"/>
              <a:t>Because these substitute particles are usually unstable, exotic atoms typically have </a:t>
            </a:r>
            <a:r>
              <a:rPr lang="en-US" altLang="zh-TW" b="1" dirty="0" smtClean="0">
                <a:solidFill>
                  <a:srgbClr val="FFC000"/>
                </a:solidFill>
              </a:rPr>
              <a:t>short lifetimes</a:t>
            </a:r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" name="橢圓 4">
            <a:hlinkClick r:id="rId2" action="ppaction://hlinksldjump"/>
          </p:cNvPr>
          <p:cNvSpPr/>
          <p:nvPr/>
        </p:nvSpPr>
        <p:spPr>
          <a:xfrm>
            <a:off x="7786710" y="6215082"/>
            <a:ext cx="1357322" cy="6429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hlinkClick r:id="rId2" action="ppaction://hlinksldjump"/>
              </a:rPr>
              <a:t>BACK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Branching ratio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2600" dirty="0" smtClean="0"/>
              <a:t>For a decay,  the fraction of particles which decay by an </a:t>
            </a:r>
            <a:r>
              <a:rPr lang="en-US" altLang="zh-TW" sz="2600" dirty="0" smtClean="0">
                <a:solidFill>
                  <a:srgbClr val="7030A0"/>
                </a:solidFill>
              </a:rPr>
              <a:t>individual</a:t>
            </a:r>
            <a:r>
              <a:rPr lang="en-US" altLang="zh-TW" sz="2600" dirty="0" smtClean="0"/>
              <a:t> decay mode with respect to the </a:t>
            </a:r>
            <a:r>
              <a:rPr lang="en-US" altLang="zh-TW" sz="2600" dirty="0" smtClean="0">
                <a:solidFill>
                  <a:srgbClr val="7030A0"/>
                </a:solidFill>
              </a:rPr>
              <a:t>total</a:t>
            </a:r>
            <a:r>
              <a:rPr lang="en-US" altLang="zh-TW" sz="2600" dirty="0" smtClean="0"/>
              <a:t> number of particles which decay. It is equal to the ratio of the </a:t>
            </a:r>
            <a:r>
              <a:rPr lang="en-US" altLang="zh-TW" sz="2600" dirty="0" smtClean="0">
                <a:solidFill>
                  <a:schemeClr val="accent6">
                    <a:lumMod val="75000"/>
                  </a:schemeClr>
                </a:solidFill>
              </a:rPr>
              <a:t>partial decay constant </a:t>
            </a:r>
            <a:r>
              <a:rPr lang="en-US" altLang="zh-TW" sz="2600" dirty="0" smtClean="0"/>
              <a:t>to the </a:t>
            </a:r>
            <a:r>
              <a:rPr lang="en-US" altLang="zh-TW" sz="2600" dirty="0" smtClean="0">
                <a:solidFill>
                  <a:schemeClr val="accent6">
                    <a:lumMod val="75000"/>
                  </a:schemeClr>
                </a:solidFill>
              </a:rPr>
              <a:t>overall decay constant</a:t>
            </a:r>
            <a:r>
              <a:rPr lang="en-US" altLang="zh-TW" sz="2600" dirty="0" smtClean="0"/>
              <a:t>.</a:t>
            </a:r>
          </a:p>
          <a:p>
            <a:pPr>
              <a:buNone/>
            </a:pPr>
            <a:endParaRPr lang="en-US" altLang="zh-TW" sz="2600" dirty="0" smtClean="0"/>
          </a:p>
          <a:p>
            <a:pPr>
              <a:buNone/>
            </a:pPr>
            <a:endParaRPr lang="en-US" altLang="zh-TW" sz="2600" dirty="0" smtClean="0"/>
          </a:p>
          <a:p>
            <a:pPr>
              <a:buNone/>
            </a:pPr>
            <a:r>
              <a:rPr lang="en-US" altLang="zh-TW" sz="2600" dirty="0" smtClean="0"/>
              <a:t>Let  </a:t>
            </a:r>
            <a:r>
              <a:rPr lang="el-GR" altLang="zh-TW" sz="2600" dirty="0" smtClean="0"/>
              <a:t>τ</a:t>
            </a:r>
            <a:r>
              <a:rPr lang="en-US" altLang="zh-TW" sz="2600" dirty="0" smtClean="0"/>
              <a:t> be the lifetime of the decay reaction, then the decay const. is defined by             , where </a:t>
            </a:r>
            <a:r>
              <a:rPr lang="el-GR" altLang="zh-TW" sz="2600" dirty="0" smtClean="0"/>
              <a:t>λ</a:t>
            </a:r>
            <a:r>
              <a:rPr lang="en-US" altLang="zh-TW" sz="2600" dirty="0" smtClean="0"/>
              <a:t> is called the decay const.  The branching ration for species i is then defined as </a:t>
            </a:r>
          </a:p>
          <a:p>
            <a:pPr>
              <a:buNone/>
            </a:pPr>
            <a:endParaRPr lang="en-US" altLang="zh-TW" sz="2600" dirty="0" smtClean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571868" y="4500570"/>
          <a:ext cx="785818" cy="708205"/>
        </p:xfrm>
        <a:graphic>
          <a:graphicData uri="http://schemas.openxmlformats.org/presentationml/2006/ole">
            <p:oleObj spid="_x0000_s2052" name="Equation" r:id="rId3" imgW="393480" imgH="393480" progId="Equation.DSMT4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2000232" y="5500702"/>
          <a:ext cx="917580" cy="1032278"/>
        </p:xfrm>
        <a:graphic>
          <a:graphicData uri="http://schemas.openxmlformats.org/presentationml/2006/ole">
            <p:oleObj spid="_x0000_s2053" name="Equation" r:id="rId4" imgW="406080" imgH="457200" progId="Equation.DSMT4">
              <p:embed/>
            </p:oleObj>
          </a:graphicData>
        </a:graphic>
      </p:graphicFrame>
      <p:sp>
        <p:nvSpPr>
          <p:cNvPr id="6" name="橢圓 5">
            <a:hlinkClick r:id="rId5" action="ppaction://hlinksldjump"/>
          </p:cNvPr>
          <p:cNvSpPr/>
          <p:nvPr/>
        </p:nvSpPr>
        <p:spPr>
          <a:xfrm>
            <a:off x="7786710" y="6215082"/>
            <a:ext cx="1357322" cy="6429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hlinkClick r:id="rId5" action="ppaction://hlinksldjump"/>
              </a:rPr>
              <a:t>BACK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And…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643438" y="1857364"/>
            <a:ext cx="4500562" cy="25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chemeClr val="accent6">
                    <a:lumMod val="50000"/>
                  </a:schemeClr>
                </a:solidFill>
              </a:rPr>
              <a:t>Frank Hsia-San Shu</a:t>
            </a:r>
          </a:p>
          <a:p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</a:rPr>
              <a:t>              </a:t>
            </a:r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</a:rPr>
              <a:t>徐遐生</a:t>
            </a:r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altLang="zh-TW" sz="2800" dirty="0" smtClean="0"/>
              <a:t>    Astrophysicist</a:t>
            </a:r>
            <a:r>
              <a:rPr lang="en-US" altLang="zh-TW" dirty="0" smtClean="0"/>
              <a:t>    Department of Astronomy</a:t>
            </a:r>
          </a:p>
          <a:p>
            <a:r>
              <a:rPr lang="en-US" altLang="zh-TW" dirty="0" smtClean="0"/>
              <a:t>Department chair from 1984-88</a:t>
            </a:r>
            <a:endParaRPr lang="zh-TW" altLang="en-US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 former president of </a:t>
            </a:r>
          </a:p>
          <a:p>
            <a:pPr algn="ctr"/>
            <a:r>
              <a:rPr lang="en-US" altLang="zh-TW" dirty="0" smtClean="0"/>
              <a:t>    National Tsing-Hua Univ.   from 2002 ~ 2006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071934" y="6000768"/>
            <a:ext cx="4517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Harvard Centennial Medal, front and back</a:t>
            </a:r>
            <a:br>
              <a:rPr lang="en-US" altLang="zh-TW" dirty="0" smtClean="0"/>
            </a:br>
            <a:r>
              <a:rPr lang="en-US" altLang="zh-TW" dirty="0" smtClean="0"/>
              <a:t>(Source: Harvard University website)</a:t>
            </a:r>
            <a:endParaRPr lang="zh-TW" altLang="en-US" dirty="0"/>
          </a:p>
        </p:txBody>
      </p:sp>
      <p:pic>
        <p:nvPicPr>
          <p:cNvPr id="6" name="圖片 5" descr="2008061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857760"/>
            <a:ext cx="1285884" cy="1285884"/>
          </a:xfrm>
          <a:prstGeom prst="rect">
            <a:avLst/>
          </a:prstGeom>
        </p:spPr>
      </p:pic>
      <p:pic>
        <p:nvPicPr>
          <p:cNvPr id="7" name="圖片 6" descr="20080611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857364"/>
            <a:ext cx="3921946" cy="2571768"/>
          </a:xfrm>
          <a:prstGeom prst="rect">
            <a:avLst/>
          </a:prstGeom>
        </p:spPr>
      </p:pic>
      <p:pic>
        <p:nvPicPr>
          <p:cNvPr id="8" name="圖片 7" descr="20080611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4857760"/>
            <a:ext cx="1285884" cy="128588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643438" y="4857760"/>
            <a:ext cx="450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He was honored as the recipient of last year's (2008) Harvard Centennial Medal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Metastable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14414" y="1571612"/>
            <a:ext cx="7072362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3000" b="1" dirty="0" smtClean="0">
                <a:solidFill>
                  <a:srgbClr val="FF0000"/>
                </a:solidFill>
              </a:rPr>
              <a:t>It describes states of delicate equilibrium</a:t>
            </a:r>
          </a:p>
        </p:txBody>
      </p:sp>
      <p:sp>
        <p:nvSpPr>
          <p:cNvPr id="4" name="橢圓 3">
            <a:hlinkClick r:id="rId2" action="ppaction://hlinksldjump"/>
          </p:cNvPr>
          <p:cNvSpPr/>
          <p:nvPr/>
        </p:nvSpPr>
        <p:spPr>
          <a:xfrm>
            <a:off x="7786710" y="6215082"/>
            <a:ext cx="1357322" cy="6429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hlinkClick r:id="rId2" action="ppaction://hlinksldjump"/>
              </a:rPr>
              <a:t>BACK</a:t>
            </a:r>
            <a:endParaRPr lang="en-US" altLang="zh-TW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500034" y="2500306"/>
            <a:ext cx="86439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500" dirty="0" smtClean="0"/>
              <a:t>A system is </a:t>
            </a:r>
            <a:r>
              <a:rPr lang="en-US" altLang="zh-TW" sz="2500" dirty="0" smtClean="0">
                <a:solidFill>
                  <a:srgbClr val="FF0000"/>
                </a:solidFill>
              </a:rPr>
              <a:t>in equilibrium </a:t>
            </a:r>
            <a:r>
              <a:rPr lang="en-US" altLang="zh-TW" sz="2500" dirty="0" smtClean="0"/>
              <a:t>(time independent) but is </a:t>
            </a:r>
            <a:r>
              <a:rPr lang="en-US" altLang="zh-TW" sz="2500" dirty="0" smtClean="0">
                <a:solidFill>
                  <a:srgbClr val="FFFF00"/>
                </a:solidFill>
              </a:rPr>
              <a:t>susceptible</a:t>
            </a:r>
            <a:r>
              <a:rPr lang="en-US" altLang="zh-TW" sz="2500" dirty="0" smtClean="0"/>
              <a:t> to fall into lower-energy states with only slight interaction.</a:t>
            </a:r>
            <a:endParaRPr lang="zh-TW" altLang="en-US" sz="2500" dirty="0"/>
          </a:p>
        </p:txBody>
      </p:sp>
      <p:pic>
        <p:nvPicPr>
          <p:cNvPr id="6" name="圖片 5" descr="180px-Meta-stabilit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214818"/>
            <a:ext cx="3306559" cy="1928826"/>
          </a:xfrm>
          <a:prstGeom prst="rect">
            <a:avLst/>
          </a:prstGeom>
        </p:spPr>
      </p:pic>
      <p:sp>
        <p:nvSpPr>
          <p:cNvPr id="7" name="直線圖說文字 1 6"/>
          <p:cNvSpPr/>
          <p:nvPr/>
        </p:nvSpPr>
        <p:spPr>
          <a:xfrm>
            <a:off x="5143504" y="4071942"/>
            <a:ext cx="3714776" cy="1928826"/>
          </a:xfrm>
          <a:prstGeom prst="borderCallout1">
            <a:avLst>
              <a:gd name="adj1" fmla="val 38781"/>
              <a:gd name="adj2" fmla="val -8333"/>
              <a:gd name="adj3" fmla="val 55138"/>
              <a:gd name="adj4" fmla="val -25852"/>
            </a:avLst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214942" y="4071942"/>
            <a:ext cx="35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000" dirty="0" smtClean="0"/>
              <a:t>A metastable system with a weakly stable state (1), an interaction on it, it would become an unstable transition state(2) and finally it would go to a strongly stable state!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</a:t>
            </a:r>
            <a:endParaRPr lang="zh-TW" altLang="en-US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71472" y="3071810"/>
            <a:ext cx="48468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>
                <a:solidFill>
                  <a:srgbClr val="FF0000"/>
                </a:solidFill>
              </a:rPr>
              <a:t>Conservation of energy and momentum!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cxnSp>
        <p:nvCxnSpPr>
          <p:cNvPr id="6" name="直線單箭頭接點 5"/>
          <p:cNvCxnSpPr>
            <a:stCxn id="4" idx="3"/>
          </p:cNvCxnSpPr>
          <p:nvPr/>
        </p:nvCxnSpPr>
        <p:spPr>
          <a:xfrm flipV="1">
            <a:off x="5418312" y="3286124"/>
            <a:ext cx="368134" cy="11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5929322" y="2928934"/>
            <a:ext cx="3071833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accent6">
                    <a:lumMod val="50000"/>
                  </a:schemeClr>
                </a:solidFill>
              </a:rPr>
              <a:t>Not made into nothing but into new particle!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2910" y="3929066"/>
            <a:ext cx="20002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/>
              <a:t>Antiparticles</a:t>
            </a:r>
            <a:endParaRPr lang="zh-TW" altLang="en-US" sz="26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214546" y="5643578"/>
            <a:ext cx="65008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rgbClr val="C00000"/>
                </a:solidFill>
              </a:rPr>
              <a:t>Hence, any set of particles may be produced whose total quantum numbers are “zero”.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00034" y="1857364"/>
            <a:ext cx="1928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In physics: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357423" y="1785927"/>
            <a:ext cx="650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Denote the process that occurs when a 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subatomic particle</a:t>
            </a:r>
            <a:r>
              <a:rPr lang="en-US" altLang="zh-TW" sz="2400" b="1" dirty="0" smtClean="0">
                <a:solidFill>
                  <a:srgbClr val="FFC000"/>
                </a:solidFill>
              </a:rPr>
              <a:t> </a:t>
            </a:r>
            <a:r>
              <a:rPr lang="en-US" altLang="zh-TW" sz="2400" b="1" dirty="0" smtClean="0">
                <a:solidFill>
                  <a:srgbClr val="7030A0"/>
                </a:solidFill>
              </a:rPr>
              <a:t>collides</a:t>
            </a:r>
            <a:r>
              <a:rPr lang="en-US" altLang="zh-TW" sz="2400" b="1" dirty="0" smtClean="0"/>
              <a:t> with its respective </a:t>
            </a:r>
            <a:r>
              <a:rPr lang="en-US" altLang="zh-TW" sz="2400" b="1" dirty="0" smtClean="0">
                <a:solidFill>
                  <a:srgbClr val="FFFF00"/>
                </a:solidFill>
              </a:rPr>
              <a:t>antiparticle</a:t>
            </a:r>
            <a:endParaRPr lang="zh-TW" altLang="en-US" sz="240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928794" y="4286256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1. have exactly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opposite additive quantum numbers </a:t>
            </a:r>
            <a:r>
              <a:rPr lang="en-US" altLang="zh-TW" sz="2000" b="1" dirty="0" smtClean="0"/>
              <a:t>from particles</a:t>
            </a:r>
          </a:p>
          <a:p>
            <a:r>
              <a:rPr lang="en-US" altLang="zh-TW" sz="2000" b="1" dirty="0" smtClean="0"/>
              <a:t>2. the sums of all quantum numbers of the original pair are zero!</a:t>
            </a:r>
            <a:endParaRPr lang="zh-TW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 Cont.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dirty="0" smtClean="0"/>
              <a:t>During a </a:t>
            </a:r>
            <a:r>
              <a:rPr lang="en-US" altLang="zh-TW" sz="2400" dirty="0" smtClean="0">
                <a:solidFill>
                  <a:srgbClr val="00B050"/>
                </a:solidFill>
              </a:rPr>
              <a:t>low-energy</a:t>
            </a:r>
            <a:r>
              <a:rPr lang="en-US" altLang="zh-TW" sz="2400" dirty="0" smtClean="0"/>
              <a:t> annihilation, </a:t>
            </a:r>
            <a:r>
              <a:rPr lang="en-US" altLang="zh-TW" sz="2400" dirty="0" smtClean="0">
                <a:solidFill>
                  <a:srgbClr val="FF0000"/>
                </a:solidFill>
              </a:rPr>
              <a:t>photon</a:t>
            </a:r>
            <a:r>
              <a:rPr lang="en-US" altLang="zh-TW" sz="2400" dirty="0" smtClean="0"/>
              <a:t> (gamma ray)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production is favored, since these particles have no mass. </a:t>
            </a:r>
          </a:p>
          <a:p>
            <a:pPr>
              <a:buNone/>
            </a:pPr>
            <a:r>
              <a:rPr lang="en-US" altLang="zh-TW" sz="2400" dirty="0" smtClean="0"/>
              <a:t>However, </a:t>
            </a:r>
            <a:r>
              <a:rPr lang="en-US" altLang="zh-TW" sz="2400" dirty="0" smtClean="0">
                <a:solidFill>
                  <a:srgbClr val="00B050"/>
                </a:solidFill>
              </a:rPr>
              <a:t>high-energy</a:t>
            </a:r>
            <a:r>
              <a:rPr lang="en-US" altLang="zh-TW" sz="2400" dirty="0" smtClean="0"/>
              <a:t> particle colliders produce annihilations where a wide variety of exotic </a:t>
            </a:r>
            <a:r>
              <a:rPr lang="en-US" altLang="zh-TW" sz="2400" dirty="0" smtClean="0">
                <a:solidFill>
                  <a:srgbClr val="FF0000"/>
                </a:solidFill>
              </a:rPr>
              <a:t>heavy</a:t>
            </a:r>
            <a:r>
              <a:rPr lang="en-US" altLang="zh-TW" sz="2400" dirty="0" smtClean="0"/>
              <a:t> particles are created.</a:t>
            </a:r>
          </a:p>
          <a:p>
            <a:pPr>
              <a:buNone/>
            </a:pPr>
            <a:endParaRPr lang="zh-TW" altLang="en-US" sz="2400" dirty="0"/>
          </a:p>
        </p:txBody>
      </p:sp>
      <p:cxnSp>
        <p:nvCxnSpPr>
          <p:cNvPr id="6" name="直線單箭頭接點 5"/>
          <p:cNvCxnSpPr/>
          <p:nvPr/>
        </p:nvCxnSpPr>
        <p:spPr>
          <a:xfrm rot="10800000">
            <a:off x="3786182" y="500063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圓角矩形 6"/>
          <p:cNvSpPr/>
          <p:nvPr/>
        </p:nvSpPr>
        <p:spPr>
          <a:xfrm>
            <a:off x="5000628" y="3857628"/>
            <a:ext cx="3714776" cy="20717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072066" y="3929066"/>
            <a:ext cx="38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 Feynman diagram of a positron and an electron annihilating into a 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</a:rPr>
              <a:t>photon</a:t>
            </a:r>
            <a:r>
              <a:rPr lang="en-US" altLang="zh-TW" sz="2400" dirty="0" smtClean="0"/>
              <a:t> which then decays back into a positron and an electron.</a:t>
            </a:r>
            <a:endParaRPr lang="zh-TW" altLang="en-US" sz="2400" dirty="0"/>
          </a:p>
        </p:txBody>
      </p:sp>
      <p:sp>
        <p:nvSpPr>
          <p:cNvPr id="9" name="橢圓 8">
            <a:hlinkClick r:id="rId2" action="ppaction://hlinksldjump"/>
          </p:cNvPr>
          <p:cNvSpPr/>
          <p:nvPr/>
        </p:nvSpPr>
        <p:spPr>
          <a:xfrm>
            <a:off x="7786710" y="6215082"/>
            <a:ext cx="1357322" cy="6429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hlinkClick r:id="rId3" action="ppaction://hlinksldjump"/>
              </a:rPr>
              <a:t>BACK</a:t>
            </a:r>
            <a:endParaRPr lang="en-US" altLang="zh-TW" dirty="0" smtClean="0"/>
          </a:p>
        </p:txBody>
      </p:sp>
      <p:pic>
        <p:nvPicPr>
          <p:cNvPr id="10" name="圖片 9" descr="l801100020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786190"/>
            <a:ext cx="3238508" cy="2450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hlinkClick r:id="rId2" action="ppaction://hlinksldjump"/>
          </p:cNvPr>
          <p:cNvSpPr/>
          <p:nvPr/>
        </p:nvSpPr>
        <p:spPr>
          <a:xfrm>
            <a:off x="7786678" y="6215058"/>
            <a:ext cx="1357322" cy="6429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hlinkClick r:id="rId2" action="ppaction://hlinksldjump"/>
              </a:rPr>
              <a:t>BACK</a:t>
            </a:r>
            <a:endParaRPr lang="en-US" altLang="zh-TW" dirty="0" smtClean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Bethe-Salpeter equation</a:t>
            </a:r>
            <a:b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1200" dirty="0" smtClean="0">
                <a:solidFill>
                  <a:srgbClr val="002060"/>
                </a:solidFill>
              </a:rPr>
              <a:t>H. Bethe, E. Salpeter. Physical Review, vol.82 (1951), pp.309.</a:t>
            </a:r>
            <a:endParaRPr lang="zh-TW" altLang="en-US" sz="1200" dirty="0">
              <a:solidFill>
                <a:srgbClr val="002060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29718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2400" dirty="0" smtClean="0"/>
              <a:t>1. It describes the </a:t>
            </a:r>
            <a:r>
              <a:rPr lang="en-US" altLang="zh-TW" sz="2400" dirty="0" smtClean="0">
                <a:solidFill>
                  <a:srgbClr val="FF0000"/>
                </a:solidFill>
              </a:rPr>
              <a:t>bound states </a:t>
            </a:r>
            <a:r>
              <a:rPr lang="en-US" altLang="zh-TW" sz="2400" dirty="0" smtClean="0"/>
              <a:t>of a two-body (particles) quantum mechanical system in a relativisticaly covariant formalism</a:t>
            </a:r>
            <a:br>
              <a:rPr lang="en-US" altLang="zh-TW" sz="2400" dirty="0" smtClean="0"/>
            </a:b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2. It is in a bound state, the particles can </a:t>
            </a:r>
            <a:r>
              <a:rPr lang="en-US" altLang="zh-TW" sz="2400" dirty="0" smtClean="0">
                <a:solidFill>
                  <a:srgbClr val="FF0000"/>
                </a:solidFill>
              </a:rPr>
              <a:t>interact infinitely</a:t>
            </a:r>
            <a:r>
              <a:rPr lang="en-US" altLang="zh-TW" sz="2400" dirty="0" smtClean="0"/>
              <a:t> often. Concurrently, since the number of interactions can be </a:t>
            </a:r>
            <a:r>
              <a:rPr lang="en-US" altLang="zh-TW" sz="2400" dirty="0" smtClean="0">
                <a:solidFill>
                  <a:srgbClr val="002060"/>
                </a:solidFill>
              </a:rPr>
              <a:t>arbitrary</a:t>
            </a:r>
            <a:r>
              <a:rPr lang="en-US" altLang="zh-TW" sz="2400" dirty="0" smtClean="0"/>
              <a:t>, the number of possible Feynman diagrams will quickly </a:t>
            </a:r>
            <a:r>
              <a:rPr lang="en-US" altLang="zh-TW" sz="2400" dirty="0" smtClean="0">
                <a:solidFill>
                  <a:srgbClr val="7030A0"/>
                </a:solidFill>
              </a:rPr>
              <a:t>exceed feasible calculations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00034" y="4857760"/>
            <a:ext cx="89297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rgbClr val="002060"/>
                </a:solidFill>
              </a:rPr>
              <a:t>So the equation cannot be solved exactly although the equation's formulation can in principle be formulated exactly.</a:t>
            </a:r>
            <a:endParaRPr lang="zh-TW" altLang="en-US" sz="2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rule (transition rule)</a:t>
            </a:r>
            <a:endParaRPr lang="zh-TW" alt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43444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It is a 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constraint</a:t>
            </a:r>
            <a:r>
              <a:rPr lang="en-US" altLang="zh-TW" dirty="0" smtClean="0"/>
              <a:t> on the possible transitions of a system </a:t>
            </a:r>
            <a:r>
              <a:rPr lang="en-US" altLang="zh-TW" dirty="0" smtClean="0">
                <a:solidFill>
                  <a:srgbClr val="002060"/>
                </a:solidFill>
              </a:rPr>
              <a:t>from one state to another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They are encountered most often in spectroscopy. 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For example, an electron excited by a photon can only jump from one state to another in 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</a:rPr>
              <a:t>integer</a:t>
            </a:r>
            <a:r>
              <a:rPr lang="en-US" altLang="zh-TW" dirty="0" smtClean="0"/>
              <a:t> steps of angular momentum (</a:t>
            </a:r>
            <a:r>
              <a:rPr lang="en-US" altLang="zh-TW" dirty="0" err="1" smtClean="0"/>
              <a:t>δJ</a:t>
            </a:r>
            <a:r>
              <a:rPr lang="en-US" altLang="zh-TW" dirty="0" smtClean="0"/>
              <a:t> = 0).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橢圓 3">
            <a:hlinkClick r:id="rId2" action="ppaction://hlinksldjump"/>
          </p:cNvPr>
          <p:cNvSpPr/>
          <p:nvPr/>
        </p:nvSpPr>
        <p:spPr>
          <a:xfrm>
            <a:off x="7786710" y="6215082"/>
            <a:ext cx="1357322" cy="6429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hlinkClick r:id="rId2" action="ppaction://hlinksldjump"/>
              </a:rPr>
              <a:t>BACK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42900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10000" b="1" spc="300" dirty="0" smtClean="0">
                <a:solidFill>
                  <a:schemeClr val="accent2">
                    <a:lumMod val="75000"/>
                  </a:schemeClr>
                </a:solidFill>
              </a:rPr>
              <a:t>Positronium</a:t>
            </a:r>
            <a:br>
              <a:rPr lang="en-US" altLang="zh-TW" sz="10000" b="1" spc="3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zh-TW" sz="10000" b="1" spc="300" dirty="0" smtClean="0">
                <a:solidFill>
                  <a:schemeClr val="accent2">
                    <a:lumMod val="75000"/>
                  </a:schemeClr>
                </a:solidFill>
              </a:rPr>
              <a:t>(Ps)</a:t>
            </a:r>
            <a:endParaRPr lang="zh-TW" altLang="en-US" sz="10000" b="1" spc="3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00034" y="1500174"/>
            <a:ext cx="189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TOPIC: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b="1" dirty="0" smtClean="0"/>
              <a:t>Outline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43042" y="2428868"/>
            <a:ext cx="7429552" cy="242889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predicted and who discovered positronium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Levels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  <a:endParaRPr lang="zh-TW" altLang="en-US" sz="2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278605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10000" b="1" dirty="0" smtClean="0">
                <a:solidFill>
                  <a:srgbClr val="7030A0"/>
                </a:solidFill>
              </a:rPr>
              <a:t>Introduction</a:t>
            </a:r>
            <a:endParaRPr lang="zh-TW" altLang="en-US" sz="10000" b="1" dirty="0">
              <a:solidFill>
                <a:srgbClr val="7030A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14348" y="4214818"/>
            <a:ext cx="82686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b="1" dirty="0" smtClean="0">
                <a:solidFill>
                  <a:schemeClr val="tx2">
                    <a:lumMod val="75000"/>
                  </a:schemeClr>
                </a:solidFill>
              </a:rPr>
              <a:t>What is the Positronium?</a:t>
            </a:r>
            <a:endParaRPr lang="zh-TW" alt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786050" y="5500702"/>
            <a:ext cx="57552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 smtClean="0"/>
              <a:t>Is it related to Positron &amp; Electron?</a:t>
            </a:r>
            <a:endParaRPr lang="zh-TW" altLang="en-US" sz="30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357158" y="1857364"/>
            <a:ext cx="132863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000" b="1" dirty="0" smtClean="0">
                <a:solidFill>
                  <a:srgbClr val="FFFF00"/>
                </a:solidFill>
              </a:rPr>
              <a:t>First</a:t>
            </a:r>
            <a:endParaRPr lang="zh-TW" altLang="en-US" sz="5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571636"/>
          </a:xfrm>
        </p:spPr>
        <p:txBody>
          <a:bodyPr>
            <a:noAutofit/>
          </a:bodyPr>
          <a:lstStyle/>
          <a:p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Positronium(Ps)</a:t>
            </a:r>
            <a:endParaRPr lang="zh-TW" altLang="en-US" spc="300" dirty="0">
              <a:solidFill>
                <a:schemeClr val="accent5">
                  <a:lumMod val="20000"/>
                  <a:lumOff val="80000"/>
                </a:schemeClr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85786" y="2714620"/>
            <a:ext cx="8524578" cy="214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3000" dirty="0" smtClean="0">
                <a:solidFill>
                  <a:srgbClr val="C00000"/>
                </a:solidFill>
                <a:hlinkClick r:id="rId2" action="ppaction://hlinksldjump"/>
              </a:rPr>
              <a:t>Metastable</a:t>
            </a:r>
            <a:r>
              <a:rPr lang="en-US" altLang="zh-TW" sz="3000" dirty="0" smtClean="0">
                <a:solidFill>
                  <a:srgbClr val="C00000"/>
                </a:solidFill>
              </a:rPr>
              <a:t> bound state of e</a:t>
            </a:r>
            <a:r>
              <a:rPr lang="en-US" altLang="zh-TW" sz="3000" baseline="30000" dirty="0" smtClean="0">
                <a:solidFill>
                  <a:srgbClr val="C00000"/>
                </a:solidFill>
              </a:rPr>
              <a:t>+</a:t>
            </a:r>
            <a:r>
              <a:rPr lang="en-US" altLang="zh-TW" sz="3000" dirty="0" smtClean="0">
                <a:solidFill>
                  <a:srgbClr val="C00000"/>
                </a:solidFill>
              </a:rPr>
              <a:t> and e</a:t>
            </a:r>
            <a:r>
              <a:rPr lang="en-US" altLang="zh-TW" sz="3000" baseline="30000" dirty="0" smtClean="0">
                <a:solidFill>
                  <a:srgbClr val="C00000"/>
                </a:solidFill>
              </a:rPr>
              <a:t>-</a:t>
            </a:r>
            <a:br>
              <a:rPr lang="en-US" altLang="zh-TW" sz="3000" baseline="30000" dirty="0" smtClean="0">
                <a:solidFill>
                  <a:srgbClr val="C00000"/>
                </a:solidFill>
              </a:rPr>
            </a:br>
            <a:r>
              <a:rPr lang="en-US" altLang="zh-TW" sz="500" baseline="30000" dirty="0" smtClean="0">
                <a:solidFill>
                  <a:srgbClr val="C00000"/>
                </a:solidFill>
              </a:rPr>
              <a:t> </a:t>
            </a:r>
            <a:endParaRPr lang="en-US" altLang="zh-TW" sz="3000" baseline="300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3000" dirty="0" smtClean="0">
                <a:solidFill>
                  <a:srgbClr val="C00000"/>
                </a:solidFill>
              </a:rPr>
              <a:t>An </a:t>
            </a:r>
            <a:r>
              <a:rPr lang="en-US" altLang="zh-TW" sz="3000" dirty="0" smtClean="0">
                <a:solidFill>
                  <a:srgbClr val="C00000"/>
                </a:solidFill>
                <a:hlinkClick r:id="rId3" action="ppaction://hlinksldjump"/>
              </a:rPr>
              <a:t>Exotic atom</a:t>
            </a:r>
            <a:r>
              <a:rPr lang="en-US" altLang="zh-TW" sz="1000" dirty="0" smtClean="0">
                <a:solidFill>
                  <a:srgbClr val="C00000"/>
                </a:solidFill>
              </a:rPr>
              <a:t/>
            </a:r>
            <a:br>
              <a:rPr lang="en-US" altLang="zh-TW" sz="1000" dirty="0" smtClean="0">
                <a:solidFill>
                  <a:srgbClr val="C00000"/>
                </a:solidFill>
              </a:rPr>
            </a:br>
            <a:r>
              <a:rPr lang="en-US" altLang="zh-TW" sz="500" dirty="0" smtClean="0">
                <a:solidFill>
                  <a:srgbClr val="C00000"/>
                </a:solidFill>
              </a:rPr>
              <a:t>  </a:t>
            </a:r>
            <a:endParaRPr lang="en-US" altLang="zh-TW" sz="30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3000" dirty="0" smtClean="0">
                <a:solidFill>
                  <a:srgbClr val="C00000"/>
                </a:solidFill>
              </a:rPr>
              <a:t>Energy level : similar to the hydrogen atom (why?)</a:t>
            </a:r>
            <a:br>
              <a:rPr lang="en-US" altLang="zh-TW" sz="3000" dirty="0" smtClean="0">
                <a:solidFill>
                  <a:srgbClr val="C00000"/>
                </a:solidFill>
              </a:rPr>
            </a:br>
            <a:r>
              <a:rPr lang="en-US" altLang="zh-TW" sz="500" dirty="0" smtClean="0">
                <a:solidFill>
                  <a:srgbClr val="C00000"/>
                </a:solidFill>
              </a:rPr>
              <a:t> </a:t>
            </a:r>
            <a:endParaRPr lang="en-US" altLang="zh-TW" sz="30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3000" dirty="0" smtClean="0">
                <a:solidFill>
                  <a:srgbClr val="C00000"/>
                </a:solidFill>
              </a:rPr>
              <a:t>Exactly same as hydrogen? (reduce mass)</a:t>
            </a:r>
          </a:p>
        </p:txBody>
      </p:sp>
      <p:pic>
        <p:nvPicPr>
          <p:cNvPr id="10" name="圖片 9" descr="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5143488"/>
            <a:ext cx="1714512" cy="1714512"/>
          </a:xfrm>
          <a:prstGeom prst="rect">
            <a:avLst/>
          </a:prstGeom>
        </p:spPr>
      </p:pic>
      <p:pic>
        <p:nvPicPr>
          <p:cNvPr id="11" name="圖片 10" descr="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5143512"/>
            <a:ext cx="1714512" cy="1714512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3071802" y="6396359"/>
            <a:ext cx="1419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</a:rPr>
              <a:t>Hydrogen</a:t>
            </a:r>
            <a:endParaRPr lang="zh-TW" alt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429520" y="6357958"/>
            <a:ext cx="1740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</a:rPr>
              <a:t>Positronium</a:t>
            </a:r>
            <a:endParaRPr lang="zh-TW" alt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2150</Words>
  <Application>Microsoft Office PowerPoint</Application>
  <PresentationFormat>如螢幕大小 (4:3)</PresentationFormat>
  <Paragraphs>288</Paragraphs>
  <Slides>54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54</vt:i4>
      </vt:variant>
    </vt:vector>
  </HeadingPairs>
  <TitlesOfParts>
    <vt:vector size="56" baseType="lpstr">
      <vt:lpstr>Office 佈景主題</vt:lpstr>
      <vt:lpstr>Equation</vt:lpstr>
      <vt:lpstr>Presentation</vt:lpstr>
      <vt:lpstr>投影片 2</vt:lpstr>
      <vt:lpstr>Zoom in</vt:lpstr>
      <vt:lpstr>Who is from Taiwan?</vt:lpstr>
      <vt:lpstr>And…</vt:lpstr>
      <vt:lpstr>Positronium (Ps)</vt:lpstr>
      <vt:lpstr>Outline</vt:lpstr>
      <vt:lpstr>Introduction</vt:lpstr>
      <vt:lpstr>Positronium(Ps)</vt:lpstr>
      <vt:lpstr>投影片 10</vt:lpstr>
      <vt:lpstr>Who predicted positron? Who discovered positronium?</vt:lpstr>
      <vt:lpstr>Who predicted?</vt:lpstr>
      <vt:lpstr>Who discovered?</vt:lpstr>
      <vt:lpstr>投影片 14</vt:lpstr>
      <vt:lpstr>States</vt:lpstr>
      <vt:lpstr>What we know </vt:lpstr>
      <vt:lpstr>Singlet State</vt:lpstr>
      <vt:lpstr>Singlet (cont.)</vt:lpstr>
      <vt:lpstr>Singlet (cont.)</vt:lpstr>
      <vt:lpstr>Triplet State</vt:lpstr>
      <vt:lpstr>Triplet State Cont.</vt:lpstr>
      <vt:lpstr>投影片 22</vt:lpstr>
      <vt:lpstr>投影片 23</vt:lpstr>
      <vt:lpstr>Energy levels</vt:lpstr>
      <vt:lpstr>Energy Levels</vt:lpstr>
      <vt:lpstr>Energy Level (Cont.)</vt:lpstr>
      <vt:lpstr>Energy Level (Cont.)</vt:lpstr>
      <vt:lpstr>Conclusion</vt:lpstr>
      <vt:lpstr>Experiment</vt:lpstr>
      <vt:lpstr>Experiment (cont.)</vt:lpstr>
      <vt:lpstr>Before a new topic</vt:lpstr>
      <vt:lpstr>投影片 32</vt:lpstr>
      <vt:lpstr>Application</vt:lpstr>
      <vt:lpstr>Application</vt:lpstr>
      <vt:lpstr>Positron emission tomography (PET)</vt:lpstr>
      <vt:lpstr>PET (cont.)</vt:lpstr>
      <vt:lpstr>PET (cont.)</vt:lpstr>
      <vt:lpstr>PET (cont.)</vt:lpstr>
      <vt:lpstr>PET Cont.</vt:lpstr>
      <vt:lpstr>PET (cont.)</vt:lpstr>
      <vt:lpstr>PET (cont.)</vt:lpstr>
      <vt:lpstr>PET (cont.)</vt:lpstr>
      <vt:lpstr>PET (cont.)</vt:lpstr>
      <vt:lpstr>Before we end this presentation</vt:lpstr>
      <vt:lpstr>What professor said</vt:lpstr>
      <vt:lpstr>Reference</vt:lpstr>
      <vt:lpstr>投影片 47</vt:lpstr>
      <vt:lpstr>Exotic atom</vt:lpstr>
      <vt:lpstr>Branching ratio</vt:lpstr>
      <vt:lpstr>Metastable</vt:lpstr>
      <vt:lpstr>Annihilation</vt:lpstr>
      <vt:lpstr>Annihilation Cont.</vt:lpstr>
      <vt:lpstr>Bethe-Salpeter equation H. Bethe, E. Salpeter. Physical Review, vol.82 (1951), pp.309.</vt:lpstr>
      <vt:lpstr>Selection rule (transition rule)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Positronium</dc:title>
  <dc:creator>TzuCheng</dc:creator>
  <cp:lastModifiedBy>TzuCheng</cp:lastModifiedBy>
  <cp:revision>469</cp:revision>
  <dcterms:created xsi:type="dcterms:W3CDTF">2009-04-25T23:05:25Z</dcterms:created>
  <dcterms:modified xsi:type="dcterms:W3CDTF">2009-05-10T21:03:11Z</dcterms:modified>
</cp:coreProperties>
</file>